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24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notesSlides/notesSlide16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notesSlides/notesSlide7.xml" ContentType="application/vnd.openxmlformats-officedocument.presentationml.notesSlide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Default Extension="png" ContentType="image/png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s/slide33.xml" ContentType="application/vnd.openxmlformats-officedocument.presentationml.slide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32.xml" ContentType="application/vnd.openxmlformats-officedocument.presentationml.slideLayout+xml"/>
  <Override PartName="/ppt/slideLayouts/slideLayout132.xml" ContentType="application/vnd.openxmlformats-officedocument.presentationml.slideLayout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theme/theme15.xml" ContentType="application/vnd.openxmlformats-officedocument.theme+xml"/>
  <Default Extension="gif" ContentType="image/gif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Default Extension="vml" ContentType="application/vnd.openxmlformats-officedocument.vmlDrawing"/>
  <Override PartName="/ppt/slideLayouts/slideLayout99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44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Masters/slideMaster13.xml" ContentType="application/vnd.openxmlformats-officedocument.presentationml.slideMaster+xml"/>
  <Override PartName="/ppt/slideLayouts/slideLayout10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theme/theme12.xml" ContentType="application/vnd.openxmlformats-officedocument.them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45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4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slideMasters/slideMaster14.xml" ContentType="application/vnd.openxmlformats-officedocument.presentationml.slideMaster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11.xml" ContentType="application/vnd.openxmlformats-officedocument.presentationml.notesSlide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s/slide32.xml" ContentType="application/vnd.openxmlformats-officedocument.presentationml.slide+xml"/>
  <Override PartName="/ppt/slideLayouts/slideLayout42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20.xml" ContentType="application/vnd.openxmlformats-officedocument.presentationml.slideLayout+xml"/>
  <Override PartName="/ppt/notesSlides/notesSlide23.xml" ContentType="application/vnd.openxmlformats-officedocument.presentationml.notesSlide+xml"/>
  <Override PartName="/ppt/theme/theme14.xml" ContentType="application/vnd.openxmlformats-officedocument.theme+xml"/>
  <Override PartName="/ppt/notesSlides/notesSlide12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47.xml" ContentType="application/vnd.openxmlformats-officedocument.presentationml.slideLayout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notesSlides/notesSlide17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5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notesMasterIdLst>
    <p:notesMasterId r:id="rId48"/>
  </p:notesMasterIdLst>
  <p:sldIdLst>
    <p:sldId id="260" r:id="rId15"/>
    <p:sldId id="268" r:id="rId16"/>
    <p:sldId id="269" r:id="rId17"/>
    <p:sldId id="295" r:id="rId18"/>
    <p:sldId id="261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265" r:id="rId32"/>
    <p:sldId id="308" r:id="rId33"/>
    <p:sldId id="309" r:id="rId34"/>
    <p:sldId id="264" r:id="rId35"/>
    <p:sldId id="310" r:id="rId36"/>
    <p:sldId id="311" r:id="rId37"/>
    <p:sldId id="312" r:id="rId38"/>
    <p:sldId id="313" r:id="rId39"/>
    <p:sldId id="314" r:id="rId40"/>
    <p:sldId id="315" r:id="rId41"/>
    <p:sldId id="316" r:id="rId42"/>
    <p:sldId id="317" r:id="rId43"/>
    <p:sldId id="318" r:id="rId44"/>
    <p:sldId id="319" r:id="rId45"/>
    <p:sldId id="320" r:id="rId46"/>
    <p:sldId id="321" r:id="rId47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pitchFamily="-112" charset="0"/>
        <a:ea typeface="ヒラギノ角ゴ ProN W3" pitchFamily="-112" charset="-128"/>
        <a:cs typeface="+mn-cs"/>
        <a:sym typeface="Gill Sans" pitchFamily="-112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pitchFamily="-112" charset="0"/>
        <a:ea typeface="ヒラギノ角ゴ ProN W3" pitchFamily="-112" charset="-128"/>
        <a:cs typeface="+mn-cs"/>
        <a:sym typeface="Gill Sans" pitchFamily="-112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pitchFamily="-112" charset="0"/>
        <a:ea typeface="ヒラギノ角ゴ ProN W3" pitchFamily="-112" charset="-128"/>
        <a:cs typeface="+mn-cs"/>
        <a:sym typeface="Gill Sans" pitchFamily="-112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pitchFamily="-112" charset="0"/>
        <a:ea typeface="ヒラギノ角ゴ ProN W3" pitchFamily="-112" charset="-128"/>
        <a:cs typeface="+mn-cs"/>
        <a:sym typeface="Gill Sans" pitchFamily="-112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pitchFamily="-112" charset="0"/>
        <a:ea typeface="ヒラギノ角ゴ ProN W3" pitchFamily="-112" charset="-128"/>
        <a:cs typeface="+mn-cs"/>
        <a:sym typeface="Gill Sans" pitchFamily="-112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pitchFamily="-112" charset="0"/>
        <a:ea typeface="ヒラギノ角ゴ ProN W3" pitchFamily="-112" charset="-128"/>
        <a:cs typeface="+mn-cs"/>
        <a:sym typeface="Gill Sans" pitchFamily="-112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pitchFamily="-112" charset="0"/>
        <a:ea typeface="ヒラギノ角ゴ ProN W3" pitchFamily="-112" charset="-128"/>
        <a:cs typeface="+mn-cs"/>
        <a:sym typeface="Gill Sans" pitchFamily="-112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pitchFamily="-112" charset="0"/>
        <a:ea typeface="ヒラギノ角ゴ ProN W3" pitchFamily="-112" charset="-128"/>
        <a:cs typeface="+mn-cs"/>
        <a:sym typeface="Gill Sans" pitchFamily="-112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pitchFamily="-112" charset="0"/>
        <a:ea typeface="ヒラギノ角ゴ ProN W3" pitchFamily="-112" charset="-128"/>
        <a:cs typeface="+mn-cs"/>
        <a:sym typeface="Gill Sans" pitchFamily="-112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434" y="-10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9" Type="http://schemas.openxmlformats.org/officeDocument/2006/relationships/slide" Target="slides/slide2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34" Type="http://schemas.openxmlformats.org/officeDocument/2006/relationships/slide" Target="slides/slide20.xml"/><Relationship Id="rId42" Type="http://schemas.openxmlformats.org/officeDocument/2006/relationships/slide" Target="slides/slide28.xml"/><Relationship Id="rId47" Type="http://schemas.openxmlformats.org/officeDocument/2006/relationships/slide" Target="slides/slide33.xml"/><Relationship Id="rId50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slide" Target="slides/slide19.xml"/><Relationship Id="rId38" Type="http://schemas.openxmlformats.org/officeDocument/2006/relationships/slide" Target="slides/slide24.xml"/><Relationship Id="rId46" Type="http://schemas.openxmlformats.org/officeDocument/2006/relationships/slide" Target="slides/slide3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41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slide" Target="slides/slide18.xml"/><Relationship Id="rId37" Type="http://schemas.openxmlformats.org/officeDocument/2006/relationships/slide" Target="slides/slide23.xml"/><Relationship Id="rId40" Type="http://schemas.openxmlformats.org/officeDocument/2006/relationships/slide" Target="slides/slide26.xml"/><Relationship Id="rId45" Type="http://schemas.openxmlformats.org/officeDocument/2006/relationships/slide" Target="slides/slide3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36" Type="http://schemas.openxmlformats.org/officeDocument/2006/relationships/slide" Target="slides/slide22.xml"/><Relationship Id="rId49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slide" Target="slides/slide17.xml"/><Relationship Id="rId44" Type="http://schemas.openxmlformats.org/officeDocument/2006/relationships/slide" Target="slides/slide30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slide" Target="slides/slide21.xml"/><Relationship Id="rId43" Type="http://schemas.openxmlformats.org/officeDocument/2006/relationships/slide" Target="slides/slide29.xml"/><Relationship Id="rId48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endParaRPr lang="es-ES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05C9F30-3430-49DD-AABA-91EA4BC938F1}" type="datetimeFigureOut">
              <a:rPr lang="es-ES"/>
              <a:pPr/>
              <a:t>09/02/2015</a:t>
            </a:fld>
            <a:endParaRPr lang="es-ES"/>
          </a:p>
        </p:txBody>
      </p:sp>
      <p:sp>
        <p:nvSpPr>
          <p:cNvPr id="1904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0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endParaRPr lang="es-ES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D7E62A29-4DF0-4570-8F59-02F8B7D28AF2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48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7975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1413" y="684213"/>
            <a:ext cx="4572000" cy="3429000"/>
          </a:xfrm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0225"/>
            <a:ext cx="5029200" cy="4119563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1413" y="684213"/>
            <a:ext cx="4572000" cy="3429000"/>
          </a:xfrm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0225"/>
            <a:ext cx="5029200" cy="4119563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1413" y="684213"/>
            <a:ext cx="4572000" cy="3429000"/>
          </a:xfrm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0225"/>
            <a:ext cx="5029200" cy="4119563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1413" y="684213"/>
            <a:ext cx="4572000" cy="3429000"/>
          </a:xfrm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0225"/>
            <a:ext cx="5029200" cy="4119563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1413" y="684213"/>
            <a:ext cx="4572000" cy="3429000"/>
          </a:xfrm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0225"/>
            <a:ext cx="5029200" cy="4119563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7975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7975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7975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7975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7388"/>
            <a:ext cx="4570412" cy="3427412"/>
          </a:xfrm>
          <a:ln/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7975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7975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7"/>
          <p:cNvSpPr txBox="1">
            <a:spLocks noGrp="1" noChangeArrowheads="1"/>
          </p:cNvSpPr>
          <p:nvPr/>
        </p:nvSpPr>
        <p:spPr bwMode="auto">
          <a:xfrm>
            <a:off x="3884613" y="86868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71" tIns="47786" rIns="95571" bIns="47786" anchor="b"/>
          <a:lstStyle/>
          <a:p>
            <a:pPr algn="r" defTabSz="955675"/>
            <a:fld id="{84CCF644-9BE2-447A-9FC5-5CDE6AED3EBF}" type="slidenum">
              <a:rPr lang="en-US" sz="1300">
                <a:solidFill>
                  <a:schemeClr val="tx1"/>
                </a:solidFill>
                <a:latin typeface="Arial" charset="0"/>
              </a:rPr>
              <a:pPr algn="r" defTabSz="955675"/>
              <a:t>28</a:t>
            </a:fld>
            <a:endParaRPr lang="en-US" sz="13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8774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6175" y="687388"/>
            <a:ext cx="4568825" cy="3427412"/>
          </a:xfrm>
          <a:ln/>
        </p:spPr>
      </p:sp>
      <p:sp>
        <p:nvSpPr>
          <p:cNvPr id="287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4800"/>
          </a:xfrm>
        </p:spPr>
        <p:txBody>
          <a:bodyPr lIns="95571" tIns="47786" rIns="95571" bIns="47786"/>
          <a:lstStyle/>
          <a:p>
            <a:endParaRPr lang="pt-PT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346575"/>
            <a:ext cx="5026025" cy="3857625"/>
          </a:xfrm>
          <a:ln/>
        </p:spPr>
        <p:txBody>
          <a:bodyPr lIns="90840" tIns="44623" rIns="90840" bIns="44623"/>
          <a:lstStyle/>
          <a:p>
            <a:endParaRPr lang="es-ES_tradnl"/>
          </a:p>
        </p:txBody>
      </p:sp>
      <p:sp>
        <p:nvSpPr>
          <p:cNvPr id="289795" name="Rectangle 3"/>
          <p:cNvSpPr>
            <a:spLocks noRot="1" noChangeArrowheads="1" noTextEdit="1"/>
          </p:cNvSpPr>
          <p:nvPr>
            <p:ph type="sldImg"/>
          </p:nvPr>
        </p:nvSpPr>
        <p:spPr>
          <a:xfrm>
            <a:off x="1295400" y="798513"/>
            <a:ext cx="4271963" cy="3203575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6387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6387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6387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48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7"/>
          <p:cNvSpPr txBox="1">
            <a:spLocks noGrp="1" noChangeArrowheads="1"/>
          </p:cNvSpPr>
          <p:nvPr/>
        </p:nvSpPr>
        <p:spPr bwMode="auto">
          <a:xfrm>
            <a:off x="3884613" y="86868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71" tIns="47786" rIns="95571" bIns="47786" anchor="b"/>
          <a:lstStyle/>
          <a:p>
            <a:pPr algn="r" defTabSz="955675"/>
            <a:fld id="{78CC5E4E-8553-4B0D-8AED-26ED23F53D7F}" type="slidenum">
              <a:rPr lang="en-US" sz="1300">
                <a:solidFill>
                  <a:schemeClr val="tx1"/>
                </a:solidFill>
                <a:latin typeface="Arial" charset="0"/>
              </a:rPr>
              <a:pPr algn="r" defTabSz="955675"/>
              <a:t>4</a:t>
            </a:fld>
            <a:endParaRPr lang="en-US" sz="13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4678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6175" y="687388"/>
            <a:ext cx="4568825" cy="3427412"/>
          </a:xfrm>
          <a:ln/>
        </p:spPr>
      </p:sp>
      <p:sp>
        <p:nvSpPr>
          <p:cNvPr id="2467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4800"/>
          </a:xfrm>
        </p:spPr>
        <p:txBody>
          <a:bodyPr lIns="95571" tIns="47786" rIns="95571" bIns="47786"/>
          <a:lstStyle/>
          <a:p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7975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7975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7975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7975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7975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1413" y="684213"/>
            <a:ext cx="4572000" cy="3429000"/>
          </a:xfrm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0225"/>
            <a:ext cx="5029200" cy="4119563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254000"/>
            <a:ext cx="2925762" cy="84582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54000"/>
            <a:ext cx="8624888" cy="8458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>
              <a:sym typeface="Gill Sans" pitchFamily="-11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45212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45212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86715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1270000" y="5029200"/>
            <a:ext cx="5156200" cy="11303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>
              <a:sym typeface="Gill Sans" pitchFamily="-11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>
              <a:sym typeface="Gill Sans" pitchFamily="-11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7772400" y="2768600"/>
            <a:ext cx="19050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9829800" y="2768600"/>
            <a:ext cx="19050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>
              <a:sym typeface="Gill Sans" pitchFamily="-11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86715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>
              <a:sym typeface="Gill Sans" pitchFamily="-11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>
              <a:sym typeface="Gill Sans" pitchFamily="-11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>
              <a:sym typeface="Gill Sans" pitchFamily="-11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4357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2700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786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>
              <a:sym typeface="Gill Sans" pitchFamily="-11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093075"/>
          </a:xfrm>
          <a:prstGeom prst="rect">
            <a:avLst/>
          </a:prstGeo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09307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>
              <a:sym typeface="Gill Sans" pitchFamily="-11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>
              <a:sym typeface="Gill Sans" pitchFamily="-11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>
              <a:sym typeface="Gill Sans" pitchFamily="-11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035550" y="1409700"/>
            <a:ext cx="1466850" cy="66802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35000" y="1409700"/>
            <a:ext cx="4248150" cy="66802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>
              <a:sym typeface="Gill Sans" pitchFamily="-11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035550" y="1409700"/>
            <a:ext cx="1466850" cy="66802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35000" y="1409700"/>
            <a:ext cx="4248150" cy="66802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>
              <a:sym typeface="Gill Sans" pitchFamily="-11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>
              <a:sym typeface="Gill Sans" pitchFamily="-11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3" Type="http://schemas.openxmlformats.org/officeDocument/2006/relationships/slideLayout" Target="../slideLayouts/slideLayout136.xml"/><Relationship Id="rId7" Type="http://schemas.openxmlformats.org/officeDocument/2006/relationships/slideLayout" Target="../slideLayouts/slideLayout140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5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0" Type="http://schemas.openxmlformats.org/officeDocument/2006/relationships/slideLayout" Target="../slideLayouts/slideLayout143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2.xml"/><Relationship Id="rId3" Type="http://schemas.openxmlformats.org/officeDocument/2006/relationships/slideLayout" Target="../slideLayouts/slideLayout147.xml"/><Relationship Id="rId7" Type="http://schemas.openxmlformats.org/officeDocument/2006/relationships/slideLayout" Target="../slideLayouts/slideLayout151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6.xml"/><Relationship Id="rId1" Type="http://schemas.openxmlformats.org/officeDocument/2006/relationships/slideLayout" Target="../slideLayouts/slideLayout145.xml"/><Relationship Id="rId6" Type="http://schemas.openxmlformats.org/officeDocument/2006/relationships/slideLayout" Target="../slideLayouts/slideLayout150.xml"/><Relationship Id="rId11" Type="http://schemas.openxmlformats.org/officeDocument/2006/relationships/slideLayout" Target="../slideLayouts/slideLayout155.xml"/><Relationship Id="rId5" Type="http://schemas.openxmlformats.org/officeDocument/2006/relationships/slideLayout" Target="../slideLayouts/slideLayout149.xml"/><Relationship Id="rId10" Type="http://schemas.openxmlformats.org/officeDocument/2006/relationships/slideLayout" Target="../slideLayouts/slideLayout154.xml"/><Relationship Id="rId4" Type="http://schemas.openxmlformats.org/officeDocument/2006/relationships/slideLayout" Target="../slideLayouts/slideLayout148.xml"/><Relationship Id="rId9" Type="http://schemas.openxmlformats.org/officeDocument/2006/relationships/slideLayout" Target="../slideLayouts/slideLayout15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113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12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12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12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12" charset="0"/>
              </a:rPr>
              <a:t>Fifth level</a:t>
            </a:r>
          </a:p>
        </p:txBody>
      </p:sp>
      <p:sp>
        <p:nvSpPr>
          <p:cNvPr id="1027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title style</a:t>
            </a:r>
          </a:p>
        </p:txBody>
      </p:sp>
      <p:pic>
        <p:nvPicPr>
          <p:cNvPr id="1028" name="Picture 1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13004800" cy="975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816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pitchFamily="-112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pitchFamily="-112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9pPr>
    </p:titleStyle>
    <p:bodyStyle>
      <a:lvl1pPr marL="889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1pPr>
      <a:lvl2pPr marL="1333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2pPr>
      <a:lvl3pPr marL="1778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3pPr>
      <a:lvl4pPr marL="2222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4pPr>
      <a:lvl5pPr marL="2667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title style</a:t>
            </a:r>
          </a:p>
        </p:txBody>
      </p:sp>
      <p:sp>
        <p:nvSpPr>
          <p:cNvPr id="10243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2768600"/>
            <a:ext cx="50419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12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12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12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12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pitchFamily="-112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9pPr>
    </p:titleStyle>
    <p:bodyStyle>
      <a:lvl1pPr marL="760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1pPr>
      <a:lvl2pPr marL="1204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2pPr>
      <a:lvl3pPr marL="1649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3pPr>
      <a:lvl4pPr marL="2093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4pPr>
      <a:lvl5pPr marL="2538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5pPr>
      <a:lvl6pPr marL="2995613" indent="-493713" algn="l" rtl="0" fontAlgn="base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6pPr>
      <a:lvl7pPr marL="3452813" indent="-493713" algn="l" rtl="0" fontAlgn="base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7pPr>
      <a:lvl8pPr marL="3910013" indent="-493713" algn="l" rtl="0" fontAlgn="base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8pPr>
      <a:lvl9pPr marL="4367213" indent="-493713" algn="l" rtl="0" fontAlgn="base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title style</a:t>
            </a:r>
          </a:p>
        </p:txBody>
      </p:sp>
      <p:sp>
        <p:nvSpPr>
          <p:cNvPr id="11267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2768600"/>
            <a:ext cx="104648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12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12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12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12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pitchFamily="-112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9pPr>
    </p:titleStyle>
    <p:bodyStyle>
      <a:lvl1pPr marL="760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1pPr>
      <a:lvl2pPr marL="1204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2pPr>
      <a:lvl3pPr marL="1649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3pPr>
      <a:lvl4pPr marL="2093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4pPr>
      <a:lvl5pPr marL="2538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5pPr>
      <a:lvl6pPr marL="2995613" indent="-493713" algn="l" rtl="0" fontAlgn="base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6pPr>
      <a:lvl7pPr marL="3452813" indent="-493713" algn="l" rtl="0" fontAlgn="base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7pPr>
      <a:lvl8pPr marL="3910013" indent="-493713" algn="l" rtl="0" fontAlgn="base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8pPr>
      <a:lvl9pPr marL="4367213" indent="-493713" algn="l" rtl="0" fontAlgn="base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title style</a:t>
            </a:r>
          </a:p>
        </p:txBody>
      </p:sp>
      <p:sp>
        <p:nvSpPr>
          <p:cNvPr id="12291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772400" y="2768600"/>
            <a:ext cx="39624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12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12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12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12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pitchFamily="-112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9pPr>
    </p:titleStyle>
    <p:bodyStyle>
      <a:lvl1pPr marL="760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1pPr>
      <a:lvl2pPr marL="1204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2pPr>
      <a:lvl3pPr marL="1649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3pPr>
      <a:lvl4pPr marL="2093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4pPr>
      <a:lvl5pPr marL="2538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5pPr>
      <a:lvl6pPr marL="2995613" indent="-493713" algn="l" rtl="0" fontAlgn="base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6pPr>
      <a:lvl7pPr marL="3452813" indent="-493713" algn="l" rtl="0" fontAlgn="base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7pPr>
      <a:lvl8pPr marL="3910013" indent="-493713" algn="l" rtl="0" fontAlgn="base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8pPr>
      <a:lvl9pPr marL="4367213" indent="-493713" algn="l" rtl="0" fontAlgn="base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2768600"/>
            <a:ext cx="50419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12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12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12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12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pitchFamily="-112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9pPr>
    </p:titleStyle>
    <p:bodyStyle>
      <a:lvl1pPr marL="760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1pPr>
      <a:lvl2pPr marL="1204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2pPr>
      <a:lvl3pPr marL="1649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3pPr>
      <a:lvl4pPr marL="2093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4pPr>
      <a:lvl5pPr marL="2538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5pPr>
      <a:lvl6pPr marL="2995613" indent="-493713" algn="l" rtl="0" fontAlgn="base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6pPr>
      <a:lvl7pPr marL="3452813" indent="-493713" algn="l" rtl="0" fontAlgn="base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7pPr>
      <a:lvl8pPr marL="3910013" indent="-493713" algn="l" rtl="0" fontAlgn="base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8pPr>
      <a:lvl9pPr marL="4367213" indent="-493713" algn="l" rtl="0" fontAlgn="base">
        <a:spcBef>
          <a:spcPts val="3800"/>
        </a:spcBef>
        <a:spcAft>
          <a:spcPct val="0"/>
        </a:spcAft>
        <a:buSzPct val="171000"/>
        <a:buFont typeface="Gill Sans" pitchFamily="-112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title style</a:t>
            </a:r>
          </a:p>
        </p:txBody>
      </p:sp>
      <p:sp>
        <p:nvSpPr>
          <p:cNvPr id="2051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2768600"/>
            <a:ext cx="104648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12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12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12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12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pitchFamily="-112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9pPr>
    </p:titleStyle>
    <p:bodyStyle>
      <a:lvl1pPr marL="8382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1pPr>
      <a:lvl2pPr marL="12827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2pPr>
      <a:lvl3pPr marL="17272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3pPr>
      <a:lvl4pPr marL="21717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4pPr>
      <a:lvl5pPr marL="26162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5pPr>
      <a:lvl6pPr marL="3073400" indent="-571500" algn="l" rtl="0" fontAlgn="base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6pPr>
      <a:lvl7pPr marL="3530600" indent="-571500" algn="l" rtl="0" fontAlgn="base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7pPr>
      <a:lvl8pPr marL="3987800" indent="-571500" algn="l" rtl="0" fontAlgn="base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8pPr>
      <a:lvl9pPr marL="4445000" indent="-571500" algn="l" rtl="0" fontAlgn="base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971800"/>
            <a:ext cx="10464800" cy="381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pitchFamily="-112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270000"/>
            <a:ext cx="10464800" cy="721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12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12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12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12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pitchFamily="-112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9pPr>
    </p:titleStyle>
    <p:bodyStyle>
      <a:lvl1pPr marL="838200" indent="-571500" algn="l" rtl="0" eaLnBrk="0" fontAlgn="base" hangingPunct="0">
        <a:spcBef>
          <a:spcPts val="48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1pPr>
      <a:lvl2pPr marL="1282700" indent="-571500" algn="l" rtl="0" eaLnBrk="0" fontAlgn="base" hangingPunct="0">
        <a:spcBef>
          <a:spcPts val="48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2pPr>
      <a:lvl3pPr marL="1727200" indent="-571500" algn="l" rtl="0" eaLnBrk="0" fontAlgn="base" hangingPunct="0">
        <a:spcBef>
          <a:spcPts val="48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3pPr>
      <a:lvl4pPr marL="2171700" indent="-571500" algn="l" rtl="0" eaLnBrk="0" fontAlgn="base" hangingPunct="0">
        <a:spcBef>
          <a:spcPts val="48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4pPr>
      <a:lvl5pPr marL="2616200" indent="-571500" algn="l" rtl="0" eaLnBrk="0" fontAlgn="base" hangingPunct="0">
        <a:spcBef>
          <a:spcPts val="48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5pPr>
      <a:lvl6pPr marL="3073400" indent="-571500" algn="l" rtl="0" fontAlgn="base">
        <a:spcBef>
          <a:spcPts val="48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6pPr>
      <a:lvl7pPr marL="3530600" indent="-571500" algn="l" rtl="0" fontAlgn="base">
        <a:spcBef>
          <a:spcPts val="48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7pPr>
      <a:lvl8pPr marL="3987800" indent="-571500" algn="l" rtl="0" fontAlgn="base">
        <a:spcBef>
          <a:spcPts val="48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8pPr>
      <a:lvl9pPr marL="4445000" indent="-571500" algn="l" rtl="0" fontAlgn="base">
        <a:spcBef>
          <a:spcPts val="48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pitchFamily="-112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pitchFamily="-112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4787900"/>
            <a:ext cx="58674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12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12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12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12" charset="0"/>
              </a:rPr>
              <a:t>Fifth level</a:t>
            </a:r>
          </a:p>
        </p:txBody>
      </p:sp>
      <p:sp>
        <p:nvSpPr>
          <p:cNvPr id="7171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1409700"/>
            <a:ext cx="58674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pitchFamily="-112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buChar char="»"/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4787900"/>
            <a:ext cx="58674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12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12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12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12" charset="0"/>
              </a:rPr>
              <a:t>Fifth level</a:t>
            </a:r>
          </a:p>
        </p:txBody>
      </p:sp>
      <p:sp>
        <p:nvSpPr>
          <p:cNvPr id="8195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1409700"/>
            <a:ext cx="58674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pitchFamily="-112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buChar char="»"/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12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pitchFamily="-112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pitchFamily="-112" charset="0"/>
          <a:ea typeface="ヒラギノ角ゴ ProN W3" pitchFamily="-112" charset="-128"/>
          <a:cs typeface="ヒラギノ角ゴ ProN W3" pitchFamily="-112" charset="-128"/>
          <a:sym typeface="Gill Sans" pitchFamily="-112" charset="0"/>
        </a:defRPr>
      </a:lvl9pPr>
    </p:titleStyle>
    <p:bodyStyle>
      <a:lvl1pPr marL="889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1pPr>
      <a:lvl2pPr marL="1333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2pPr>
      <a:lvl3pPr marL="1778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3pPr>
      <a:lvl4pPr marL="2222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4pPr>
      <a:lvl5pPr marL="2667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pitchFamily="-112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pitchFamily="-11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1.bp.blogspot.com/_WznVvxEgjXk/Sc5gIq4S3kI/AAAAAAAAAGs/aN2LGo6iXoc/s320/gestos2-full.jp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1.bp.blogspot.com/_WznVvxEgjXk/Sc5gBjhuvyI/AAAAAAAAAGk/wPEcOZJ_pUc/s1600-h/comunic02%5b1%5d.jp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hyperlink" Target="http://images.google.es/imgres?imgurl=http://susurros.blogia.com/upload/20060824205844-curiosity.jpg&amp;imgrefurl=http://susurros.blogia.com/2006/082302-curiosidad....php&amp;usg=__sjDQ6AAfVjnM0GoH2FczAur3JJ0=&amp;h=370&amp;w=351&amp;sz=39&amp;hl=es&amp;start=1&amp;tbnid=aKu2bzkIcQWXyM:&amp;tbnh=122&amp;tbnw=116&amp;prev=/images%3Fq%3DCURIOSIDAD%26gbv%3D2%26ndsp%3D20%26hl%3Des%26sa%3DN" TargetMode="External"/><Relationship Id="rId4" Type="http://schemas.openxmlformats.org/officeDocument/2006/relationships/image" Target="../media/image5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es/imgres?imgurl=http://www.galeon.com/fecuc/Comunicacion.jpg&amp;imgrefurl=http://3a-comunica.blogspot.com/2008/03/la-comunicain.html&amp;usg=__uO_tNgFIYJcrkpsaGexsWZVo6mQ=&amp;h=473&amp;w=510&amp;sz=34&amp;hl=es&amp;start=20&amp;tbnid=YgV3byzJsjaKlM:&amp;tbnh=121&amp;tbnw=131&amp;prev=/images%3Fq%3Dbarreras%2Ben%2Bla%2Bcomunicaci%25C3%25B3n%26gbv%3D2%26hl%3Des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es/imgres?imgurl=http://www.enuestra.com/enuestra_ws/img/ln_comunica.jpg&amp;imgrefurl=http://www.enuestra.com/enuestra_ws/mapa.php&amp;usg=__uPmOVPtcnS5DR1sfdWrb9VrHIYg=&amp;h=101&amp;w=129&amp;sz=18&amp;hl=es&amp;start=76&amp;tbnid=NliS0dsyO8pFcM:&amp;tbnh=71&amp;tbnw=91&amp;prev=/images%3Fq%3Dbarreras%2Ben%2Bla%2Bcomunicaci%25C3%25B3n%26gbv%3D2%26ndsp%3D20%26hl%3Des%26sa%3DN%26start%3D60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es/imgres?imgurl=http://es.catholic.net/catholic_db/imagenes_db/familia_y_vida/comunicacion_thu.jpg&amp;imgrefurl=http://es.catholic.net/religiosas/803/2775/&amp;usg=__onnzbgQ5Q6OZPobbrRmkwXRkmm4=&amp;h=55&amp;w=85&amp;sz=2&amp;hl=es&amp;start=5&amp;tbnid=ly7XPTEFQ0IzVM:&amp;tbnh=49&amp;tbnw=76&amp;prev=/images%3Fq%3Descucha%2Bactiva%26gbv%3D2%26hl%3Des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hyperlink" Target="http://1.bp.blogspot.com/_WznVvxEgjXk/Sc5gBjhuvyI/AAAAAAAAAGk/wPEcOZJ_pUc/s1600-h/comunic02%5b1%5d.jpg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hyperlink" Target="http://images.google.es/imgres?imgurl=http://www.gestiopolis.com/boletin/2009/196/mejorar-comunicacion.gif&amp;imgrefurl=http://www.gestiopolis.com/administracion-estrategia/notas-para-alcanzar-una-comunicacion-eficaz.htm&amp;usg=___3ZVzvb-GWa9LR9FVsMK7dECMiM=&amp;h=320&amp;w=320&amp;sz=17&amp;hl=es&amp;start=4&amp;tbnid=tP40dRqMB1ScUM:&amp;tbnh=118&amp;tbnw=118&amp;prev=/images%3Fq%3Dcomunicaci%25C3%25B3n%2Beficaz%26gbv%3D2%26hl%3Des" TargetMode="Externa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28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ages.google.es/imgres?imgurl=http://www.cabildodelanzarote.com/Uploads/img/20071220130413539.jpg&amp;imgrefurl=http://www.cabildodelanzarote.com/tema.asp%3FidTema%3D189&amp;usg=__z8M0gM-1IWGwrIeG2vDfSaWp-B8=&amp;h=304&amp;w=400&amp;sz=28&amp;hl=es&amp;start=40&amp;tbnid=g7TN6UbdZrdvNM:&amp;tbnh=94&amp;tbnw=124&amp;prev=/images%3Fq%3Dcomercio%26gbv%3D2%26ndsp%3D20%26hl%3Des%26sa%3DN%26start%3D20" TargetMode="External"/><Relationship Id="rId5" Type="http://schemas.openxmlformats.org/officeDocument/2006/relationships/image" Target="../media/image27.jpeg"/><Relationship Id="rId4" Type="http://schemas.openxmlformats.org/officeDocument/2006/relationships/hyperlink" Target="http://images.google.es/imgres?imgurl=http://www.visitacasas.com/wp-content/uploads/2009/02/for_sale.jpg&amp;imgrefurl=http://www.visitacasas.com/casas/%25C2%25BFes-una-buena-idea-vender-su-casa-por-su-cuenta/&amp;usg=__Aowz6okIILuQs8CgvbjMCQ7O24E=&amp;h=400&amp;w=375&amp;sz=15&amp;hl=es&amp;start=42&amp;tbnid=MNTJSYEwWHoh1M:&amp;tbnh=124&amp;tbnw=116&amp;prev=/images%3Fq%3Dvender%26gbv%3D2%26ndsp%3D20%26hl%3Des%26sa%3DN%26start%3D40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es/imgres?imgurl=http://www.ugt.es/juventud/observatorio2006/media/B1-3.gif&amp;imgrefurl=http://www.ugt.es/juventud/observatorio2006/bloque1/1_3_11.htm&amp;usg=__yc_dmjCVBmLSl88K1BhcloWLFjU=&amp;h=472&amp;w=378&amp;sz=36&amp;hl=es&amp;start=7&amp;tbnid=uQ-LxLZs2ixfiM:&amp;tbnh=129&amp;tbnw=103&amp;prev=/images%3Fq%3Dnegociaci%25C3%25B3n%26gbv%3D2%26hl%3Des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hyperlink" Target="http://images.google.es/imgres?imgurl=http://4.bp.blogspot.com/_xmpr0uW6FEA/ST-4BcNRP0I/AAAAAAAAAA8/AF1oTDpQc3w/s320/tangram_games1.jpg&amp;imgrefurl=http://igonzaleztecnologia.blogspot.com/&amp;usg=__UODhRIh5h4Ml9Ghm0Mkl2RoZkEk=&amp;h=240&amp;w=320&amp;sz=14&amp;hl=es&amp;start=35&amp;sig2=PTxBApVLZrAg06IczVpcLQ&amp;tbnid=O4wtSzf2hLqkiM:&amp;tbnh=89&amp;tbnw=118&amp;prev=/images%3Fq%3Dtangram%26gbv%3D2%26ndsp%3D20%26hl%3Des%26sa%3DN%26start%3D20&amp;ei=sL4TS5LzH4TO-QbE-ZT2Dg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004800" cy="975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8435" name="Rectangle 2"/>
          <p:cNvSpPr>
            <a:spLocks/>
          </p:cNvSpPr>
          <p:nvPr/>
        </p:nvSpPr>
        <p:spPr bwMode="auto">
          <a:xfrm>
            <a:off x="1173163" y="4516438"/>
            <a:ext cx="5722937" cy="2057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5000" u="sng">
                <a:solidFill>
                  <a:schemeClr val="tx1"/>
                </a:solidFill>
                <a:latin typeface="Arial Rounded MT Bold" pitchFamily="34" charset="0"/>
                <a:sym typeface="Arial Rounded MT Bold" pitchFamily="34" charset="0"/>
              </a:rPr>
              <a:t>TALLER DE HABILIDADES COMUNICATIVAS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12" name="Group 12"/>
          <p:cNvGrpSpPr>
            <a:grpSpLocks/>
          </p:cNvGrpSpPr>
          <p:nvPr/>
        </p:nvGrpSpPr>
        <p:grpSpPr bwMode="auto">
          <a:xfrm>
            <a:off x="1389063" y="2573338"/>
            <a:ext cx="10585450" cy="4986337"/>
            <a:chOff x="875" y="1621"/>
            <a:chExt cx="6668" cy="3141"/>
          </a:xfrm>
        </p:grpSpPr>
        <p:sp>
          <p:nvSpPr>
            <p:cNvPr id="256002" name="Rectangle 2"/>
            <p:cNvSpPr>
              <a:spLocks noChangeArrowheads="1"/>
            </p:cNvSpPr>
            <p:nvPr/>
          </p:nvSpPr>
          <p:spPr bwMode="auto">
            <a:xfrm>
              <a:off x="1284" y="1847"/>
              <a:ext cx="6259" cy="219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136225" tIns="68113" rIns="136225" bIns="68113" anchor="ctr"/>
            <a:lstStyle/>
            <a:p>
              <a:pPr defTabSz="1203325" eaLnBrk="0" hangingPunct="0"/>
              <a:r>
                <a:rPr lang="es-ES_tradnl" sz="4800">
                  <a:solidFill>
                    <a:schemeClr val="hlink"/>
                  </a:solidFill>
                  <a:latin typeface="Arial Rounded MT Bold" pitchFamily="34" charset="0"/>
                </a:rPr>
                <a:t>Sólo nos comunicamos con </a:t>
              </a:r>
              <a:r>
                <a:rPr lang="es-ES_tradnl" sz="5400">
                  <a:solidFill>
                    <a:schemeClr val="hlink"/>
                  </a:solidFill>
                  <a:latin typeface="Arial Rounded MT Bold" pitchFamily="34" charset="0"/>
                </a:rPr>
                <a:t>palabras</a:t>
              </a:r>
              <a:r>
                <a:rPr lang="es-ES_tradnl" sz="4800">
                  <a:solidFill>
                    <a:schemeClr val="hlink"/>
                  </a:solidFill>
                  <a:latin typeface="Arial Rounded MT Bold" pitchFamily="34" charset="0"/>
                </a:rPr>
                <a:t> o existen otros métodos</a:t>
              </a:r>
            </a:p>
          </p:txBody>
        </p:sp>
        <p:grpSp>
          <p:nvGrpSpPr>
            <p:cNvPr id="256003" name="Group 3"/>
            <p:cNvGrpSpPr>
              <a:grpSpLocks/>
            </p:cNvGrpSpPr>
            <p:nvPr/>
          </p:nvGrpSpPr>
          <p:grpSpPr bwMode="auto">
            <a:xfrm rot="10800000">
              <a:off x="875" y="1621"/>
              <a:ext cx="1174" cy="730"/>
              <a:chOff x="2496" y="3408"/>
              <a:chExt cx="516" cy="592"/>
            </a:xfrm>
          </p:grpSpPr>
          <p:sp>
            <p:nvSpPr>
              <p:cNvPr id="256004" name="Freeform 4"/>
              <p:cNvSpPr>
                <a:spLocks/>
              </p:cNvSpPr>
              <p:nvPr/>
            </p:nvSpPr>
            <p:spPr bwMode="auto">
              <a:xfrm>
                <a:off x="2496" y="3467"/>
                <a:ext cx="516" cy="4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4" y="832"/>
                  </a:cxn>
                  <a:cxn ang="0">
                    <a:pos x="911" y="691"/>
                  </a:cxn>
                  <a:cxn ang="0">
                    <a:pos x="1032" y="8"/>
                  </a:cxn>
                  <a:cxn ang="0">
                    <a:pos x="0" y="0"/>
                  </a:cxn>
                </a:cxnLst>
                <a:rect l="0" t="0" r="r" b="b"/>
                <a:pathLst>
                  <a:path w="1032" h="832">
                    <a:moveTo>
                      <a:pt x="0" y="0"/>
                    </a:moveTo>
                    <a:lnTo>
                      <a:pt x="184" y="832"/>
                    </a:lnTo>
                    <a:lnTo>
                      <a:pt x="911" y="691"/>
                    </a:lnTo>
                    <a:lnTo>
                      <a:pt x="1032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7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56005" name="Freeform 5"/>
              <p:cNvSpPr>
                <a:spLocks/>
              </p:cNvSpPr>
              <p:nvPr/>
            </p:nvSpPr>
            <p:spPr bwMode="auto">
              <a:xfrm>
                <a:off x="2557" y="3408"/>
                <a:ext cx="397" cy="592"/>
              </a:xfrm>
              <a:custGeom>
                <a:avLst/>
                <a:gdLst/>
                <a:ahLst/>
                <a:cxnLst>
                  <a:cxn ang="0">
                    <a:pos x="513" y="584"/>
                  </a:cxn>
                  <a:cxn ang="0">
                    <a:pos x="559" y="556"/>
                  </a:cxn>
                  <a:cxn ang="0">
                    <a:pos x="622" y="523"/>
                  </a:cxn>
                  <a:cxn ang="0">
                    <a:pos x="685" y="478"/>
                  </a:cxn>
                  <a:cxn ang="0">
                    <a:pos x="738" y="412"/>
                  </a:cxn>
                  <a:cxn ang="0">
                    <a:pos x="765" y="319"/>
                  </a:cxn>
                  <a:cxn ang="0">
                    <a:pos x="760" y="234"/>
                  </a:cxn>
                  <a:cxn ang="0">
                    <a:pos x="764" y="210"/>
                  </a:cxn>
                  <a:cxn ang="0">
                    <a:pos x="792" y="157"/>
                  </a:cxn>
                  <a:cxn ang="0">
                    <a:pos x="779" y="83"/>
                  </a:cxn>
                  <a:cxn ang="0">
                    <a:pos x="742" y="50"/>
                  </a:cxn>
                  <a:cxn ang="0">
                    <a:pos x="702" y="38"/>
                  </a:cxn>
                  <a:cxn ang="0">
                    <a:pos x="666" y="41"/>
                  </a:cxn>
                  <a:cxn ang="0">
                    <a:pos x="636" y="55"/>
                  </a:cxn>
                  <a:cxn ang="0">
                    <a:pos x="589" y="40"/>
                  </a:cxn>
                  <a:cxn ang="0">
                    <a:pos x="531" y="20"/>
                  </a:cxn>
                  <a:cxn ang="0">
                    <a:pos x="465" y="6"/>
                  </a:cxn>
                  <a:cxn ang="0">
                    <a:pos x="395" y="0"/>
                  </a:cxn>
                  <a:cxn ang="0">
                    <a:pos x="250" y="14"/>
                  </a:cxn>
                  <a:cxn ang="0">
                    <a:pos x="121" y="69"/>
                  </a:cxn>
                  <a:cxn ang="0">
                    <a:pos x="38" y="149"/>
                  </a:cxn>
                  <a:cxn ang="0">
                    <a:pos x="1" y="234"/>
                  </a:cxn>
                  <a:cxn ang="0">
                    <a:pos x="6" y="295"/>
                  </a:cxn>
                  <a:cxn ang="0">
                    <a:pos x="29" y="341"/>
                  </a:cxn>
                  <a:cxn ang="0">
                    <a:pos x="73" y="374"/>
                  </a:cxn>
                  <a:cxn ang="0">
                    <a:pos x="134" y="390"/>
                  </a:cxn>
                  <a:cxn ang="0">
                    <a:pos x="211" y="382"/>
                  </a:cxn>
                  <a:cxn ang="0">
                    <a:pos x="274" y="329"/>
                  </a:cxn>
                  <a:cxn ang="0">
                    <a:pos x="316" y="277"/>
                  </a:cxn>
                  <a:cxn ang="0">
                    <a:pos x="362" y="259"/>
                  </a:cxn>
                  <a:cxn ang="0">
                    <a:pos x="397" y="260"/>
                  </a:cxn>
                  <a:cxn ang="0">
                    <a:pos x="418" y="268"/>
                  </a:cxn>
                  <a:cxn ang="0">
                    <a:pos x="427" y="283"/>
                  </a:cxn>
                  <a:cxn ang="0">
                    <a:pos x="423" y="320"/>
                  </a:cxn>
                  <a:cxn ang="0">
                    <a:pos x="374" y="358"/>
                  </a:cxn>
                  <a:cxn ang="0">
                    <a:pos x="279" y="416"/>
                  </a:cxn>
                  <a:cxn ang="0">
                    <a:pos x="215" y="518"/>
                  </a:cxn>
                  <a:cxn ang="0">
                    <a:pos x="217" y="596"/>
                  </a:cxn>
                  <a:cxn ang="0">
                    <a:pos x="239" y="644"/>
                  </a:cxn>
                  <a:cxn ang="0">
                    <a:pos x="260" y="663"/>
                  </a:cxn>
                  <a:cxn ang="0">
                    <a:pos x="279" y="675"/>
                  </a:cxn>
                  <a:cxn ang="0">
                    <a:pos x="229" y="722"/>
                  </a:cxn>
                  <a:cxn ang="0">
                    <a:pos x="189" y="809"/>
                  </a:cxn>
                  <a:cxn ang="0">
                    <a:pos x="199" y="896"/>
                  </a:cxn>
                  <a:cxn ang="0">
                    <a:pos x="272" y="1183"/>
                  </a:cxn>
                  <a:cxn ang="0">
                    <a:pos x="297" y="1176"/>
                  </a:cxn>
                  <a:cxn ang="0">
                    <a:pos x="309" y="1147"/>
                  </a:cxn>
                  <a:cxn ang="0">
                    <a:pos x="177" y="1086"/>
                  </a:cxn>
                  <a:cxn ang="0">
                    <a:pos x="290" y="995"/>
                  </a:cxn>
                  <a:cxn ang="0">
                    <a:pos x="348" y="1010"/>
                  </a:cxn>
                  <a:cxn ang="0">
                    <a:pos x="406" y="1005"/>
                  </a:cxn>
                  <a:cxn ang="0">
                    <a:pos x="459" y="982"/>
                  </a:cxn>
                  <a:cxn ang="0">
                    <a:pos x="720" y="1091"/>
                  </a:cxn>
                  <a:cxn ang="0">
                    <a:pos x="735" y="1046"/>
                  </a:cxn>
                  <a:cxn ang="0">
                    <a:pos x="714" y="1029"/>
                  </a:cxn>
                  <a:cxn ang="0">
                    <a:pos x="689" y="1031"/>
                  </a:cxn>
                  <a:cxn ang="0">
                    <a:pos x="535" y="875"/>
                  </a:cxn>
                  <a:cxn ang="0">
                    <a:pos x="536" y="800"/>
                  </a:cxn>
                  <a:cxn ang="0">
                    <a:pos x="510" y="737"/>
                  </a:cxn>
                  <a:cxn ang="0">
                    <a:pos x="475" y="699"/>
                  </a:cxn>
                  <a:cxn ang="0">
                    <a:pos x="448" y="680"/>
                  </a:cxn>
                  <a:cxn ang="0">
                    <a:pos x="451" y="662"/>
                  </a:cxn>
                  <a:cxn ang="0">
                    <a:pos x="481" y="629"/>
                  </a:cxn>
                </a:cxnLst>
                <a:rect l="0" t="0" r="r" b="b"/>
                <a:pathLst>
                  <a:path w="795" h="1183">
                    <a:moveTo>
                      <a:pt x="494" y="606"/>
                    </a:moveTo>
                    <a:lnTo>
                      <a:pt x="498" y="599"/>
                    </a:lnTo>
                    <a:lnTo>
                      <a:pt x="505" y="591"/>
                    </a:lnTo>
                    <a:lnTo>
                      <a:pt x="513" y="584"/>
                    </a:lnTo>
                    <a:lnTo>
                      <a:pt x="524" y="577"/>
                    </a:lnTo>
                    <a:lnTo>
                      <a:pt x="535" y="570"/>
                    </a:lnTo>
                    <a:lnTo>
                      <a:pt x="547" y="563"/>
                    </a:lnTo>
                    <a:lnTo>
                      <a:pt x="559" y="556"/>
                    </a:lnTo>
                    <a:lnTo>
                      <a:pt x="573" y="549"/>
                    </a:lnTo>
                    <a:lnTo>
                      <a:pt x="589" y="541"/>
                    </a:lnTo>
                    <a:lnTo>
                      <a:pt x="606" y="532"/>
                    </a:lnTo>
                    <a:lnTo>
                      <a:pt x="622" y="523"/>
                    </a:lnTo>
                    <a:lnTo>
                      <a:pt x="638" y="513"/>
                    </a:lnTo>
                    <a:lnTo>
                      <a:pt x="654" y="502"/>
                    </a:lnTo>
                    <a:lnTo>
                      <a:pt x="670" y="490"/>
                    </a:lnTo>
                    <a:lnTo>
                      <a:pt x="685" y="478"/>
                    </a:lnTo>
                    <a:lnTo>
                      <a:pt x="700" y="463"/>
                    </a:lnTo>
                    <a:lnTo>
                      <a:pt x="714" y="448"/>
                    </a:lnTo>
                    <a:lnTo>
                      <a:pt x="727" y="431"/>
                    </a:lnTo>
                    <a:lnTo>
                      <a:pt x="738" y="412"/>
                    </a:lnTo>
                    <a:lnTo>
                      <a:pt x="747" y="391"/>
                    </a:lnTo>
                    <a:lnTo>
                      <a:pt x="755" y="370"/>
                    </a:lnTo>
                    <a:lnTo>
                      <a:pt x="761" y="345"/>
                    </a:lnTo>
                    <a:lnTo>
                      <a:pt x="765" y="319"/>
                    </a:lnTo>
                    <a:lnTo>
                      <a:pt x="766" y="290"/>
                    </a:lnTo>
                    <a:lnTo>
                      <a:pt x="765" y="272"/>
                    </a:lnTo>
                    <a:lnTo>
                      <a:pt x="764" y="252"/>
                    </a:lnTo>
                    <a:lnTo>
                      <a:pt x="760" y="234"/>
                    </a:lnTo>
                    <a:lnTo>
                      <a:pt x="755" y="216"/>
                    </a:lnTo>
                    <a:lnTo>
                      <a:pt x="758" y="214"/>
                    </a:lnTo>
                    <a:lnTo>
                      <a:pt x="761" y="212"/>
                    </a:lnTo>
                    <a:lnTo>
                      <a:pt x="764" y="210"/>
                    </a:lnTo>
                    <a:lnTo>
                      <a:pt x="766" y="207"/>
                    </a:lnTo>
                    <a:lnTo>
                      <a:pt x="779" y="192"/>
                    </a:lnTo>
                    <a:lnTo>
                      <a:pt x="788" y="175"/>
                    </a:lnTo>
                    <a:lnTo>
                      <a:pt x="792" y="157"/>
                    </a:lnTo>
                    <a:lnTo>
                      <a:pt x="795" y="137"/>
                    </a:lnTo>
                    <a:lnTo>
                      <a:pt x="792" y="119"/>
                    </a:lnTo>
                    <a:lnTo>
                      <a:pt x="788" y="100"/>
                    </a:lnTo>
                    <a:lnTo>
                      <a:pt x="779" y="83"/>
                    </a:lnTo>
                    <a:lnTo>
                      <a:pt x="766" y="68"/>
                    </a:lnTo>
                    <a:lnTo>
                      <a:pt x="758" y="61"/>
                    </a:lnTo>
                    <a:lnTo>
                      <a:pt x="750" y="55"/>
                    </a:lnTo>
                    <a:lnTo>
                      <a:pt x="742" y="50"/>
                    </a:lnTo>
                    <a:lnTo>
                      <a:pt x="732" y="46"/>
                    </a:lnTo>
                    <a:lnTo>
                      <a:pt x="723" y="43"/>
                    </a:lnTo>
                    <a:lnTo>
                      <a:pt x="713" y="40"/>
                    </a:lnTo>
                    <a:lnTo>
                      <a:pt x="702" y="38"/>
                    </a:lnTo>
                    <a:lnTo>
                      <a:pt x="692" y="38"/>
                    </a:lnTo>
                    <a:lnTo>
                      <a:pt x="683" y="38"/>
                    </a:lnTo>
                    <a:lnTo>
                      <a:pt x="675" y="39"/>
                    </a:lnTo>
                    <a:lnTo>
                      <a:pt x="666" y="41"/>
                    </a:lnTo>
                    <a:lnTo>
                      <a:pt x="657" y="44"/>
                    </a:lnTo>
                    <a:lnTo>
                      <a:pt x="649" y="47"/>
                    </a:lnTo>
                    <a:lnTo>
                      <a:pt x="642" y="51"/>
                    </a:lnTo>
                    <a:lnTo>
                      <a:pt x="636" y="55"/>
                    </a:lnTo>
                    <a:lnTo>
                      <a:pt x="629" y="60"/>
                    </a:lnTo>
                    <a:lnTo>
                      <a:pt x="616" y="53"/>
                    </a:lnTo>
                    <a:lnTo>
                      <a:pt x="602" y="46"/>
                    </a:lnTo>
                    <a:lnTo>
                      <a:pt x="589" y="40"/>
                    </a:lnTo>
                    <a:lnTo>
                      <a:pt x="574" y="35"/>
                    </a:lnTo>
                    <a:lnTo>
                      <a:pt x="561" y="29"/>
                    </a:lnTo>
                    <a:lnTo>
                      <a:pt x="546" y="24"/>
                    </a:lnTo>
                    <a:lnTo>
                      <a:pt x="531" y="20"/>
                    </a:lnTo>
                    <a:lnTo>
                      <a:pt x="514" y="15"/>
                    </a:lnTo>
                    <a:lnTo>
                      <a:pt x="498" y="12"/>
                    </a:lnTo>
                    <a:lnTo>
                      <a:pt x="482" y="8"/>
                    </a:lnTo>
                    <a:lnTo>
                      <a:pt x="465" y="6"/>
                    </a:lnTo>
                    <a:lnTo>
                      <a:pt x="448" y="3"/>
                    </a:lnTo>
                    <a:lnTo>
                      <a:pt x="430" y="2"/>
                    </a:lnTo>
                    <a:lnTo>
                      <a:pt x="413" y="1"/>
                    </a:lnTo>
                    <a:lnTo>
                      <a:pt x="395" y="0"/>
                    </a:lnTo>
                    <a:lnTo>
                      <a:pt x="376" y="0"/>
                    </a:lnTo>
                    <a:lnTo>
                      <a:pt x="331" y="1"/>
                    </a:lnTo>
                    <a:lnTo>
                      <a:pt x="290" y="7"/>
                    </a:lnTo>
                    <a:lnTo>
                      <a:pt x="250" y="14"/>
                    </a:lnTo>
                    <a:lnTo>
                      <a:pt x="214" y="24"/>
                    </a:lnTo>
                    <a:lnTo>
                      <a:pt x="180" y="38"/>
                    </a:lnTo>
                    <a:lnTo>
                      <a:pt x="149" y="52"/>
                    </a:lnTo>
                    <a:lnTo>
                      <a:pt x="121" y="69"/>
                    </a:lnTo>
                    <a:lnTo>
                      <a:pt x="96" y="87"/>
                    </a:lnTo>
                    <a:lnTo>
                      <a:pt x="74" y="106"/>
                    </a:lnTo>
                    <a:lnTo>
                      <a:pt x="54" y="127"/>
                    </a:lnTo>
                    <a:lnTo>
                      <a:pt x="38" y="149"/>
                    </a:lnTo>
                    <a:lnTo>
                      <a:pt x="24" y="169"/>
                    </a:lnTo>
                    <a:lnTo>
                      <a:pt x="14" y="191"/>
                    </a:lnTo>
                    <a:lnTo>
                      <a:pt x="6" y="213"/>
                    </a:lnTo>
                    <a:lnTo>
                      <a:pt x="1" y="234"/>
                    </a:lnTo>
                    <a:lnTo>
                      <a:pt x="0" y="254"/>
                    </a:lnTo>
                    <a:lnTo>
                      <a:pt x="1" y="268"/>
                    </a:lnTo>
                    <a:lnTo>
                      <a:pt x="3" y="282"/>
                    </a:lnTo>
                    <a:lnTo>
                      <a:pt x="6" y="295"/>
                    </a:lnTo>
                    <a:lnTo>
                      <a:pt x="9" y="307"/>
                    </a:lnTo>
                    <a:lnTo>
                      <a:pt x="15" y="319"/>
                    </a:lnTo>
                    <a:lnTo>
                      <a:pt x="21" y="330"/>
                    </a:lnTo>
                    <a:lnTo>
                      <a:pt x="29" y="341"/>
                    </a:lnTo>
                    <a:lnTo>
                      <a:pt x="37" y="350"/>
                    </a:lnTo>
                    <a:lnTo>
                      <a:pt x="48" y="359"/>
                    </a:lnTo>
                    <a:lnTo>
                      <a:pt x="59" y="367"/>
                    </a:lnTo>
                    <a:lnTo>
                      <a:pt x="73" y="374"/>
                    </a:lnTo>
                    <a:lnTo>
                      <a:pt x="87" y="381"/>
                    </a:lnTo>
                    <a:lnTo>
                      <a:pt x="102" y="386"/>
                    </a:lnTo>
                    <a:lnTo>
                      <a:pt x="117" y="389"/>
                    </a:lnTo>
                    <a:lnTo>
                      <a:pt x="134" y="390"/>
                    </a:lnTo>
                    <a:lnTo>
                      <a:pt x="151" y="391"/>
                    </a:lnTo>
                    <a:lnTo>
                      <a:pt x="173" y="390"/>
                    </a:lnTo>
                    <a:lnTo>
                      <a:pt x="194" y="387"/>
                    </a:lnTo>
                    <a:lnTo>
                      <a:pt x="211" y="382"/>
                    </a:lnTo>
                    <a:lnTo>
                      <a:pt x="227" y="373"/>
                    </a:lnTo>
                    <a:lnTo>
                      <a:pt x="244" y="363"/>
                    </a:lnTo>
                    <a:lnTo>
                      <a:pt x="259" y="348"/>
                    </a:lnTo>
                    <a:lnTo>
                      <a:pt x="274" y="329"/>
                    </a:lnTo>
                    <a:lnTo>
                      <a:pt x="288" y="307"/>
                    </a:lnTo>
                    <a:lnTo>
                      <a:pt x="298" y="296"/>
                    </a:lnTo>
                    <a:lnTo>
                      <a:pt x="307" y="285"/>
                    </a:lnTo>
                    <a:lnTo>
                      <a:pt x="316" y="277"/>
                    </a:lnTo>
                    <a:lnTo>
                      <a:pt x="327" y="271"/>
                    </a:lnTo>
                    <a:lnTo>
                      <a:pt x="338" y="265"/>
                    </a:lnTo>
                    <a:lnTo>
                      <a:pt x="350" y="261"/>
                    </a:lnTo>
                    <a:lnTo>
                      <a:pt x="362" y="259"/>
                    </a:lnTo>
                    <a:lnTo>
                      <a:pt x="375" y="258"/>
                    </a:lnTo>
                    <a:lnTo>
                      <a:pt x="383" y="258"/>
                    </a:lnTo>
                    <a:lnTo>
                      <a:pt x="390" y="259"/>
                    </a:lnTo>
                    <a:lnTo>
                      <a:pt x="397" y="260"/>
                    </a:lnTo>
                    <a:lnTo>
                      <a:pt x="404" y="261"/>
                    </a:lnTo>
                    <a:lnTo>
                      <a:pt x="408" y="262"/>
                    </a:lnTo>
                    <a:lnTo>
                      <a:pt x="413" y="265"/>
                    </a:lnTo>
                    <a:lnTo>
                      <a:pt x="418" y="268"/>
                    </a:lnTo>
                    <a:lnTo>
                      <a:pt x="421" y="271"/>
                    </a:lnTo>
                    <a:lnTo>
                      <a:pt x="423" y="273"/>
                    </a:lnTo>
                    <a:lnTo>
                      <a:pt x="426" y="276"/>
                    </a:lnTo>
                    <a:lnTo>
                      <a:pt x="427" y="283"/>
                    </a:lnTo>
                    <a:lnTo>
                      <a:pt x="428" y="294"/>
                    </a:lnTo>
                    <a:lnTo>
                      <a:pt x="428" y="303"/>
                    </a:lnTo>
                    <a:lnTo>
                      <a:pt x="427" y="312"/>
                    </a:lnTo>
                    <a:lnTo>
                      <a:pt x="423" y="320"/>
                    </a:lnTo>
                    <a:lnTo>
                      <a:pt x="418" y="327"/>
                    </a:lnTo>
                    <a:lnTo>
                      <a:pt x="408" y="336"/>
                    </a:lnTo>
                    <a:lnTo>
                      <a:pt x="393" y="347"/>
                    </a:lnTo>
                    <a:lnTo>
                      <a:pt x="374" y="358"/>
                    </a:lnTo>
                    <a:lnTo>
                      <a:pt x="347" y="372"/>
                    </a:lnTo>
                    <a:lnTo>
                      <a:pt x="325" y="384"/>
                    </a:lnTo>
                    <a:lnTo>
                      <a:pt x="301" y="398"/>
                    </a:lnTo>
                    <a:lnTo>
                      <a:pt x="279" y="416"/>
                    </a:lnTo>
                    <a:lnTo>
                      <a:pt x="257" y="436"/>
                    </a:lnTo>
                    <a:lnTo>
                      <a:pt x="239" y="459"/>
                    </a:lnTo>
                    <a:lnTo>
                      <a:pt x="224" y="487"/>
                    </a:lnTo>
                    <a:lnTo>
                      <a:pt x="215" y="518"/>
                    </a:lnTo>
                    <a:lnTo>
                      <a:pt x="211" y="554"/>
                    </a:lnTo>
                    <a:lnTo>
                      <a:pt x="212" y="569"/>
                    </a:lnTo>
                    <a:lnTo>
                      <a:pt x="214" y="584"/>
                    </a:lnTo>
                    <a:lnTo>
                      <a:pt x="217" y="596"/>
                    </a:lnTo>
                    <a:lnTo>
                      <a:pt x="220" y="610"/>
                    </a:lnTo>
                    <a:lnTo>
                      <a:pt x="225" y="622"/>
                    </a:lnTo>
                    <a:lnTo>
                      <a:pt x="232" y="633"/>
                    </a:lnTo>
                    <a:lnTo>
                      <a:pt x="239" y="644"/>
                    </a:lnTo>
                    <a:lnTo>
                      <a:pt x="247" y="653"/>
                    </a:lnTo>
                    <a:lnTo>
                      <a:pt x="250" y="656"/>
                    </a:lnTo>
                    <a:lnTo>
                      <a:pt x="255" y="660"/>
                    </a:lnTo>
                    <a:lnTo>
                      <a:pt x="260" y="663"/>
                    </a:lnTo>
                    <a:lnTo>
                      <a:pt x="264" y="667"/>
                    </a:lnTo>
                    <a:lnTo>
                      <a:pt x="269" y="670"/>
                    </a:lnTo>
                    <a:lnTo>
                      <a:pt x="275" y="672"/>
                    </a:lnTo>
                    <a:lnTo>
                      <a:pt x="279" y="675"/>
                    </a:lnTo>
                    <a:lnTo>
                      <a:pt x="285" y="677"/>
                    </a:lnTo>
                    <a:lnTo>
                      <a:pt x="264" y="690"/>
                    </a:lnTo>
                    <a:lnTo>
                      <a:pt x="246" y="705"/>
                    </a:lnTo>
                    <a:lnTo>
                      <a:pt x="229" y="722"/>
                    </a:lnTo>
                    <a:lnTo>
                      <a:pt x="215" y="740"/>
                    </a:lnTo>
                    <a:lnTo>
                      <a:pt x="203" y="762"/>
                    </a:lnTo>
                    <a:lnTo>
                      <a:pt x="194" y="785"/>
                    </a:lnTo>
                    <a:lnTo>
                      <a:pt x="189" y="809"/>
                    </a:lnTo>
                    <a:lnTo>
                      <a:pt x="187" y="835"/>
                    </a:lnTo>
                    <a:lnTo>
                      <a:pt x="188" y="855"/>
                    </a:lnTo>
                    <a:lnTo>
                      <a:pt x="192" y="876"/>
                    </a:lnTo>
                    <a:lnTo>
                      <a:pt x="199" y="896"/>
                    </a:lnTo>
                    <a:lnTo>
                      <a:pt x="207" y="915"/>
                    </a:lnTo>
                    <a:lnTo>
                      <a:pt x="69" y="1125"/>
                    </a:lnTo>
                    <a:lnTo>
                      <a:pt x="265" y="1182"/>
                    </a:lnTo>
                    <a:lnTo>
                      <a:pt x="272" y="1183"/>
                    </a:lnTo>
                    <a:lnTo>
                      <a:pt x="279" y="1183"/>
                    </a:lnTo>
                    <a:lnTo>
                      <a:pt x="285" y="1182"/>
                    </a:lnTo>
                    <a:lnTo>
                      <a:pt x="292" y="1180"/>
                    </a:lnTo>
                    <a:lnTo>
                      <a:pt x="297" y="1176"/>
                    </a:lnTo>
                    <a:lnTo>
                      <a:pt x="301" y="1172"/>
                    </a:lnTo>
                    <a:lnTo>
                      <a:pt x="306" y="1166"/>
                    </a:lnTo>
                    <a:lnTo>
                      <a:pt x="308" y="1160"/>
                    </a:lnTo>
                    <a:lnTo>
                      <a:pt x="309" y="1147"/>
                    </a:lnTo>
                    <a:lnTo>
                      <a:pt x="306" y="1134"/>
                    </a:lnTo>
                    <a:lnTo>
                      <a:pt x="297" y="1125"/>
                    </a:lnTo>
                    <a:lnTo>
                      <a:pt x="285" y="1118"/>
                    </a:lnTo>
                    <a:lnTo>
                      <a:pt x="177" y="1086"/>
                    </a:lnTo>
                    <a:lnTo>
                      <a:pt x="252" y="970"/>
                    </a:lnTo>
                    <a:lnTo>
                      <a:pt x="263" y="980"/>
                    </a:lnTo>
                    <a:lnTo>
                      <a:pt x="276" y="988"/>
                    </a:lnTo>
                    <a:lnTo>
                      <a:pt x="290" y="995"/>
                    </a:lnTo>
                    <a:lnTo>
                      <a:pt x="303" y="1000"/>
                    </a:lnTo>
                    <a:lnTo>
                      <a:pt x="318" y="1005"/>
                    </a:lnTo>
                    <a:lnTo>
                      <a:pt x="332" y="1008"/>
                    </a:lnTo>
                    <a:lnTo>
                      <a:pt x="348" y="1010"/>
                    </a:lnTo>
                    <a:lnTo>
                      <a:pt x="363" y="1011"/>
                    </a:lnTo>
                    <a:lnTo>
                      <a:pt x="378" y="1010"/>
                    </a:lnTo>
                    <a:lnTo>
                      <a:pt x="392" y="1008"/>
                    </a:lnTo>
                    <a:lnTo>
                      <a:pt x="406" y="1005"/>
                    </a:lnTo>
                    <a:lnTo>
                      <a:pt x="420" y="1000"/>
                    </a:lnTo>
                    <a:lnTo>
                      <a:pt x="434" y="996"/>
                    </a:lnTo>
                    <a:lnTo>
                      <a:pt x="446" y="989"/>
                    </a:lnTo>
                    <a:lnTo>
                      <a:pt x="459" y="982"/>
                    </a:lnTo>
                    <a:lnTo>
                      <a:pt x="471" y="974"/>
                    </a:lnTo>
                    <a:lnTo>
                      <a:pt x="543" y="1183"/>
                    </a:lnTo>
                    <a:lnTo>
                      <a:pt x="720" y="1091"/>
                    </a:lnTo>
                    <a:lnTo>
                      <a:pt x="720" y="1091"/>
                    </a:lnTo>
                    <a:lnTo>
                      <a:pt x="730" y="1083"/>
                    </a:lnTo>
                    <a:lnTo>
                      <a:pt x="736" y="1072"/>
                    </a:lnTo>
                    <a:lnTo>
                      <a:pt x="738" y="1059"/>
                    </a:lnTo>
                    <a:lnTo>
                      <a:pt x="735" y="1046"/>
                    </a:lnTo>
                    <a:lnTo>
                      <a:pt x="731" y="1041"/>
                    </a:lnTo>
                    <a:lnTo>
                      <a:pt x="726" y="1036"/>
                    </a:lnTo>
                    <a:lnTo>
                      <a:pt x="721" y="1031"/>
                    </a:lnTo>
                    <a:lnTo>
                      <a:pt x="714" y="1029"/>
                    </a:lnTo>
                    <a:lnTo>
                      <a:pt x="708" y="1028"/>
                    </a:lnTo>
                    <a:lnTo>
                      <a:pt x="701" y="1028"/>
                    </a:lnTo>
                    <a:lnTo>
                      <a:pt x="694" y="1029"/>
                    </a:lnTo>
                    <a:lnTo>
                      <a:pt x="689" y="1031"/>
                    </a:lnTo>
                    <a:lnTo>
                      <a:pt x="581" y="1087"/>
                    </a:lnTo>
                    <a:lnTo>
                      <a:pt x="521" y="913"/>
                    </a:lnTo>
                    <a:lnTo>
                      <a:pt x="529" y="894"/>
                    </a:lnTo>
                    <a:lnTo>
                      <a:pt x="535" y="875"/>
                    </a:lnTo>
                    <a:lnTo>
                      <a:pt x="539" y="855"/>
                    </a:lnTo>
                    <a:lnTo>
                      <a:pt x="540" y="835"/>
                    </a:lnTo>
                    <a:lnTo>
                      <a:pt x="539" y="817"/>
                    </a:lnTo>
                    <a:lnTo>
                      <a:pt x="536" y="800"/>
                    </a:lnTo>
                    <a:lnTo>
                      <a:pt x="532" y="783"/>
                    </a:lnTo>
                    <a:lnTo>
                      <a:pt x="526" y="767"/>
                    </a:lnTo>
                    <a:lnTo>
                      <a:pt x="519" y="752"/>
                    </a:lnTo>
                    <a:lnTo>
                      <a:pt x="510" y="737"/>
                    </a:lnTo>
                    <a:lnTo>
                      <a:pt x="500" y="723"/>
                    </a:lnTo>
                    <a:lnTo>
                      <a:pt x="488" y="710"/>
                    </a:lnTo>
                    <a:lnTo>
                      <a:pt x="482" y="705"/>
                    </a:lnTo>
                    <a:lnTo>
                      <a:pt x="475" y="699"/>
                    </a:lnTo>
                    <a:lnTo>
                      <a:pt x="468" y="694"/>
                    </a:lnTo>
                    <a:lnTo>
                      <a:pt x="463" y="688"/>
                    </a:lnTo>
                    <a:lnTo>
                      <a:pt x="455" y="684"/>
                    </a:lnTo>
                    <a:lnTo>
                      <a:pt x="448" y="680"/>
                    </a:lnTo>
                    <a:lnTo>
                      <a:pt x="441" y="676"/>
                    </a:lnTo>
                    <a:lnTo>
                      <a:pt x="433" y="672"/>
                    </a:lnTo>
                    <a:lnTo>
                      <a:pt x="442" y="668"/>
                    </a:lnTo>
                    <a:lnTo>
                      <a:pt x="451" y="662"/>
                    </a:lnTo>
                    <a:lnTo>
                      <a:pt x="459" y="655"/>
                    </a:lnTo>
                    <a:lnTo>
                      <a:pt x="467" y="647"/>
                    </a:lnTo>
                    <a:lnTo>
                      <a:pt x="474" y="639"/>
                    </a:lnTo>
                    <a:lnTo>
                      <a:pt x="481" y="629"/>
                    </a:lnTo>
                    <a:lnTo>
                      <a:pt x="488" y="618"/>
                    </a:lnTo>
                    <a:lnTo>
                      <a:pt x="494" y="60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56006" name="Freeform 6"/>
              <p:cNvSpPr>
                <a:spLocks/>
              </p:cNvSpPr>
              <p:nvPr/>
            </p:nvSpPr>
            <p:spPr bwMode="auto">
              <a:xfrm>
                <a:off x="2874" y="3448"/>
                <a:ext cx="59" cy="57"/>
              </a:xfrm>
              <a:custGeom>
                <a:avLst/>
                <a:gdLst/>
                <a:ahLst/>
                <a:cxnLst>
                  <a:cxn ang="0">
                    <a:pos x="59" y="0"/>
                  </a:cxn>
                  <a:cxn ang="0">
                    <a:pos x="66" y="0"/>
                  </a:cxn>
                  <a:cxn ang="0">
                    <a:pos x="72" y="1"/>
                  </a:cxn>
                  <a:cxn ang="0">
                    <a:pos x="78" y="2"/>
                  </a:cxn>
                  <a:cxn ang="0">
                    <a:pos x="83" y="4"/>
                  </a:cxn>
                  <a:cxn ang="0">
                    <a:pos x="89" y="6"/>
                  </a:cxn>
                  <a:cxn ang="0">
                    <a:pos x="94" y="9"/>
                  </a:cxn>
                  <a:cxn ang="0">
                    <a:pos x="98" y="12"/>
                  </a:cxn>
                  <a:cxn ang="0">
                    <a:pos x="103" y="17"/>
                  </a:cxn>
                  <a:cxn ang="0">
                    <a:pos x="110" y="25"/>
                  </a:cxn>
                  <a:cxn ang="0">
                    <a:pos x="114" y="35"/>
                  </a:cxn>
                  <a:cxn ang="0">
                    <a:pos x="118" y="46"/>
                  </a:cxn>
                  <a:cxn ang="0">
                    <a:pos x="119" y="56"/>
                  </a:cxn>
                  <a:cxn ang="0">
                    <a:pos x="118" y="68"/>
                  </a:cxn>
                  <a:cxn ang="0">
                    <a:pos x="114" y="79"/>
                  </a:cxn>
                  <a:cxn ang="0">
                    <a:pos x="109" y="88"/>
                  </a:cxn>
                  <a:cxn ang="0">
                    <a:pos x="102" y="96"/>
                  </a:cxn>
                  <a:cxn ang="0">
                    <a:pos x="93" y="104"/>
                  </a:cxn>
                  <a:cxn ang="0">
                    <a:pos x="82" y="109"/>
                  </a:cxn>
                  <a:cxn ang="0">
                    <a:pos x="72" y="112"/>
                  </a:cxn>
                  <a:cxn ang="0">
                    <a:pos x="59" y="114"/>
                  </a:cxn>
                  <a:cxn ang="0">
                    <a:pos x="53" y="114"/>
                  </a:cxn>
                  <a:cxn ang="0">
                    <a:pos x="48" y="112"/>
                  </a:cxn>
                  <a:cxn ang="0">
                    <a:pos x="42" y="111"/>
                  </a:cxn>
                  <a:cxn ang="0">
                    <a:pos x="36" y="109"/>
                  </a:cxn>
                  <a:cxn ang="0">
                    <a:pos x="30" y="107"/>
                  </a:cxn>
                  <a:cxn ang="0">
                    <a:pos x="26" y="103"/>
                  </a:cxn>
                  <a:cxn ang="0">
                    <a:pos x="21" y="100"/>
                  </a:cxn>
                  <a:cxn ang="0">
                    <a:pos x="16" y="96"/>
                  </a:cxn>
                  <a:cxn ang="0">
                    <a:pos x="9" y="87"/>
                  </a:cxn>
                  <a:cxn ang="0">
                    <a:pos x="5" y="78"/>
                  </a:cxn>
                  <a:cxn ang="0">
                    <a:pos x="1" y="68"/>
                  </a:cxn>
                  <a:cxn ang="0">
                    <a:pos x="0" y="56"/>
                  </a:cxn>
                  <a:cxn ang="0">
                    <a:pos x="1" y="46"/>
                  </a:cxn>
                  <a:cxn ang="0">
                    <a:pos x="5" y="35"/>
                  </a:cxn>
                  <a:cxn ang="0">
                    <a:pos x="9" y="25"/>
                  </a:cxn>
                  <a:cxn ang="0">
                    <a:pos x="16" y="17"/>
                  </a:cxn>
                  <a:cxn ang="0">
                    <a:pos x="21" y="12"/>
                  </a:cxn>
                  <a:cxn ang="0">
                    <a:pos x="26" y="9"/>
                  </a:cxn>
                  <a:cxn ang="0">
                    <a:pos x="30" y="6"/>
                  </a:cxn>
                  <a:cxn ang="0">
                    <a:pos x="36" y="4"/>
                  </a:cxn>
                  <a:cxn ang="0">
                    <a:pos x="42" y="2"/>
                  </a:cxn>
                  <a:cxn ang="0">
                    <a:pos x="48" y="1"/>
                  </a:cxn>
                  <a:cxn ang="0">
                    <a:pos x="53" y="0"/>
                  </a:cxn>
                  <a:cxn ang="0">
                    <a:pos x="59" y="0"/>
                  </a:cxn>
                </a:cxnLst>
                <a:rect l="0" t="0" r="r" b="b"/>
                <a:pathLst>
                  <a:path w="119" h="114">
                    <a:moveTo>
                      <a:pt x="59" y="0"/>
                    </a:moveTo>
                    <a:lnTo>
                      <a:pt x="66" y="0"/>
                    </a:lnTo>
                    <a:lnTo>
                      <a:pt x="72" y="1"/>
                    </a:lnTo>
                    <a:lnTo>
                      <a:pt x="78" y="2"/>
                    </a:lnTo>
                    <a:lnTo>
                      <a:pt x="83" y="4"/>
                    </a:lnTo>
                    <a:lnTo>
                      <a:pt x="89" y="6"/>
                    </a:lnTo>
                    <a:lnTo>
                      <a:pt x="94" y="9"/>
                    </a:lnTo>
                    <a:lnTo>
                      <a:pt x="98" y="12"/>
                    </a:lnTo>
                    <a:lnTo>
                      <a:pt x="103" y="17"/>
                    </a:lnTo>
                    <a:lnTo>
                      <a:pt x="110" y="25"/>
                    </a:lnTo>
                    <a:lnTo>
                      <a:pt x="114" y="35"/>
                    </a:lnTo>
                    <a:lnTo>
                      <a:pt x="118" y="46"/>
                    </a:lnTo>
                    <a:lnTo>
                      <a:pt x="119" y="56"/>
                    </a:lnTo>
                    <a:lnTo>
                      <a:pt x="118" y="68"/>
                    </a:lnTo>
                    <a:lnTo>
                      <a:pt x="114" y="79"/>
                    </a:lnTo>
                    <a:lnTo>
                      <a:pt x="109" y="88"/>
                    </a:lnTo>
                    <a:lnTo>
                      <a:pt x="102" y="96"/>
                    </a:lnTo>
                    <a:lnTo>
                      <a:pt x="93" y="104"/>
                    </a:lnTo>
                    <a:lnTo>
                      <a:pt x="82" y="109"/>
                    </a:lnTo>
                    <a:lnTo>
                      <a:pt x="72" y="112"/>
                    </a:lnTo>
                    <a:lnTo>
                      <a:pt x="59" y="114"/>
                    </a:lnTo>
                    <a:lnTo>
                      <a:pt x="53" y="114"/>
                    </a:lnTo>
                    <a:lnTo>
                      <a:pt x="48" y="112"/>
                    </a:lnTo>
                    <a:lnTo>
                      <a:pt x="42" y="111"/>
                    </a:lnTo>
                    <a:lnTo>
                      <a:pt x="36" y="109"/>
                    </a:lnTo>
                    <a:lnTo>
                      <a:pt x="30" y="107"/>
                    </a:lnTo>
                    <a:lnTo>
                      <a:pt x="26" y="103"/>
                    </a:lnTo>
                    <a:lnTo>
                      <a:pt x="21" y="100"/>
                    </a:lnTo>
                    <a:lnTo>
                      <a:pt x="16" y="96"/>
                    </a:lnTo>
                    <a:lnTo>
                      <a:pt x="9" y="87"/>
                    </a:lnTo>
                    <a:lnTo>
                      <a:pt x="5" y="78"/>
                    </a:lnTo>
                    <a:lnTo>
                      <a:pt x="1" y="68"/>
                    </a:lnTo>
                    <a:lnTo>
                      <a:pt x="0" y="56"/>
                    </a:lnTo>
                    <a:lnTo>
                      <a:pt x="1" y="46"/>
                    </a:lnTo>
                    <a:lnTo>
                      <a:pt x="5" y="35"/>
                    </a:lnTo>
                    <a:lnTo>
                      <a:pt x="9" y="25"/>
                    </a:lnTo>
                    <a:lnTo>
                      <a:pt x="16" y="17"/>
                    </a:lnTo>
                    <a:lnTo>
                      <a:pt x="21" y="12"/>
                    </a:lnTo>
                    <a:lnTo>
                      <a:pt x="26" y="9"/>
                    </a:lnTo>
                    <a:lnTo>
                      <a:pt x="30" y="6"/>
                    </a:lnTo>
                    <a:lnTo>
                      <a:pt x="36" y="4"/>
                    </a:lnTo>
                    <a:lnTo>
                      <a:pt x="42" y="2"/>
                    </a:lnTo>
                    <a:lnTo>
                      <a:pt x="48" y="1"/>
                    </a:lnTo>
                    <a:lnTo>
                      <a:pt x="53" y="0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56007" name="Freeform 7"/>
              <p:cNvSpPr>
                <a:spLocks/>
              </p:cNvSpPr>
              <p:nvPr/>
            </p:nvSpPr>
            <p:spPr bwMode="auto">
              <a:xfrm>
                <a:off x="2685" y="3771"/>
                <a:ext cx="108" cy="108"/>
              </a:xfrm>
              <a:custGeom>
                <a:avLst/>
                <a:gdLst/>
                <a:ahLst/>
                <a:cxnLst>
                  <a:cxn ang="0">
                    <a:pos x="217" y="109"/>
                  </a:cxn>
                  <a:cxn ang="0">
                    <a:pos x="216" y="122"/>
                  </a:cxn>
                  <a:cxn ang="0">
                    <a:pos x="213" y="136"/>
                  </a:cxn>
                  <a:cxn ang="0">
                    <a:pos x="209" y="149"/>
                  </a:cxn>
                  <a:cxn ang="0">
                    <a:pos x="203" y="162"/>
                  </a:cxn>
                  <a:cxn ang="0">
                    <a:pos x="202" y="164"/>
                  </a:cxn>
                  <a:cxn ang="0">
                    <a:pos x="201" y="165"/>
                  </a:cxn>
                  <a:cxn ang="0">
                    <a:pos x="198" y="167"/>
                  </a:cxn>
                  <a:cxn ang="0">
                    <a:pos x="197" y="170"/>
                  </a:cxn>
                  <a:cxn ang="0">
                    <a:pos x="189" y="180"/>
                  </a:cxn>
                  <a:cxn ang="0">
                    <a:pos x="180" y="189"/>
                  </a:cxn>
                  <a:cxn ang="0">
                    <a:pos x="171" y="197"/>
                  </a:cxn>
                  <a:cxn ang="0">
                    <a:pos x="159" y="204"/>
                  </a:cxn>
                  <a:cxn ang="0">
                    <a:pos x="148" y="210"/>
                  </a:cxn>
                  <a:cxn ang="0">
                    <a:pos x="135" y="213"/>
                  </a:cxn>
                  <a:cxn ang="0">
                    <a:pos x="122" y="216"/>
                  </a:cxn>
                  <a:cxn ang="0">
                    <a:pos x="108" y="217"/>
                  </a:cxn>
                  <a:cxn ang="0">
                    <a:pos x="98" y="217"/>
                  </a:cxn>
                  <a:cxn ang="0">
                    <a:pos x="88" y="215"/>
                  </a:cxn>
                  <a:cxn ang="0">
                    <a:pos x="77" y="212"/>
                  </a:cxn>
                  <a:cxn ang="0">
                    <a:pos x="67" y="209"/>
                  </a:cxn>
                  <a:cxn ang="0">
                    <a:pos x="58" y="204"/>
                  </a:cxn>
                  <a:cxn ang="0">
                    <a:pos x="48" y="198"/>
                  </a:cxn>
                  <a:cxn ang="0">
                    <a:pos x="39" y="191"/>
                  </a:cxn>
                  <a:cxn ang="0">
                    <a:pos x="31" y="185"/>
                  </a:cxn>
                  <a:cxn ang="0">
                    <a:pos x="19" y="168"/>
                  </a:cxn>
                  <a:cxn ang="0">
                    <a:pos x="8" y="150"/>
                  </a:cxn>
                  <a:cxn ang="0">
                    <a:pos x="2" y="129"/>
                  </a:cxn>
                  <a:cxn ang="0">
                    <a:pos x="0" y="109"/>
                  </a:cxn>
                  <a:cxn ang="0">
                    <a:pos x="2" y="88"/>
                  </a:cxn>
                  <a:cxn ang="0">
                    <a:pos x="8" y="67"/>
                  </a:cxn>
                  <a:cxn ang="0">
                    <a:pos x="19" y="49"/>
                  </a:cxn>
                  <a:cxn ang="0">
                    <a:pos x="31" y="31"/>
                  </a:cxn>
                  <a:cxn ang="0">
                    <a:pos x="39" y="25"/>
                  </a:cxn>
                  <a:cxn ang="0">
                    <a:pos x="48" y="18"/>
                  </a:cxn>
                  <a:cxn ang="0">
                    <a:pos x="58" y="13"/>
                  </a:cxn>
                  <a:cxn ang="0">
                    <a:pos x="67" y="8"/>
                  </a:cxn>
                  <a:cxn ang="0">
                    <a:pos x="77" y="5"/>
                  </a:cxn>
                  <a:cxn ang="0">
                    <a:pos x="88" y="3"/>
                  </a:cxn>
                  <a:cxn ang="0">
                    <a:pos x="98" y="0"/>
                  </a:cxn>
                  <a:cxn ang="0">
                    <a:pos x="108" y="0"/>
                  </a:cxn>
                  <a:cxn ang="0">
                    <a:pos x="119" y="0"/>
                  </a:cxn>
                  <a:cxn ang="0">
                    <a:pos x="129" y="3"/>
                  </a:cxn>
                  <a:cxn ang="0">
                    <a:pos x="140" y="5"/>
                  </a:cxn>
                  <a:cxn ang="0">
                    <a:pos x="150" y="8"/>
                  </a:cxn>
                  <a:cxn ang="0">
                    <a:pos x="159" y="13"/>
                  </a:cxn>
                  <a:cxn ang="0">
                    <a:pos x="168" y="18"/>
                  </a:cxn>
                  <a:cxn ang="0">
                    <a:pos x="176" y="25"/>
                  </a:cxn>
                  <a:cxn ang="0">
                    <a:pos x="185" y="31"/>
                  </a:cxn>
                  <a:cxn ang="0">
                    <a:pos x="198" y="49"/>
                  </a:cxn>
                  <a:cxn ang="0">
                    <a:pos x="209" y="67"/>
                  </a:cxn>
                  <a:cxn ang="0">
                    <a:pos x="215" y="88"/>
                  </a:cxn>
                  <a:cxn ang="0">
                    <a:pos x="217" y="109"/>
                  </a:cxn>
                </a:cxnLst>
                <a:rect l="0" t="0" r="r" b="b"/>
                <a:pathLst>
                  <a:path w="217" h="217">
                    <a:moveTo>
                      <a:pt x="217" y="109"/>
                    </a:moveTo>
                    <a:lnTo>
                      <a:pt x="216" y="122"/>
                    </a:lnTo>
                    <a:lnTo>
                      <a:pt x="213" y="136"/>
                    </a:lnTo>
                    <a:lnTo>
                      <a:pt x="209" y="149"/>
                    </a:lnTo>
                    <a:lnTo>
                      <a:pt x="203" y="162"/>
                    </a:lnTo>
                    <a:lnTo>
                      <a:pt x="202" y="164"/>
                    </a:lnTo>
                    <a:lnTo>
                      <a:pt x="201" y="165"/>
                    </a:lnTo>
                    <a:lnTo>
                      <a:pt x="198" y="167"/>
                    </a:lnTo>
                    <a:lnTo>
                      <a:pt x="197" y="170"/>
                    </a:lnTo>
                    <a:lnTo>
                      <a:pt x="189" y="180"/>
                    </a:lnTo>
                    <a:lnTo>
                      <a:pt x="180" y="189"/>
                    </a:lnTo>
                    <a:lnTo>
                      <a:pt x="171" y="197"/>
                    </a:lnTo>
                    <a:lnTo>
                      <a:pt x="159" y="204"/>
                    </a:lnTo>
                    <a:lnTo>
                      <a:pt x="148" y="210"/>
                    </a:lnTo>
                    <a:lnTo>
                      <a:pt x="135" y="213"/>
                    </a:lnTo>
                    <a:lnTo>
                      <a:pt x="122" y="216"/>
                    </a:lnTo>
                    <a:lnTo>
                      <a:pt x="108" y="217"/>
                    </a:lnTo>
                    <a:lnTo>
                      <a:pt x="98" y="217"/>
                    </a:lnTo>
                    <a:lnTo>
                      <a:pt x="88" y="215"/>
                    </a:lnTo>
                    <a:lnTo>
                      <a:pt x="77" y="212"/>
                    </a:lnTo>
                    <a:lnTo>
                      <a:pt x="67" y="209"/>
                    </a:lnTo>
                    <a:lnTo>
                      <a:pt x="58" y="204"/>
                    </a:lnTo>
                    <a:lnTo>
                      <a:pt x="48" y="198"/>
                    </a:lnTo>
                    <a:lnTo>
                      <a:pt x="39" y="191"/>
                    </a:lnTo>
                    <a:lnTo>
                      <a:pt x="31" y="185"/>
                    </a:lnTo>
                    <a:lnTo>
                      <a:pt x="19" y="168"/>
                    </a:lnTo>
                    <a:lnTo>
                      <a:pt x="8" y="150"/>
                    </a:lnTo>
                    <a:lnTo>
                      <a:pt x="2" y="129"/>
                    </a:lnTo>
                    <a:lnTo>
                      <a:pt x="0" y="109"/>
                    </a:lnTo>
                    <a:lnTo>
                      <a:pt x="2" y="88"/>
                    </a:lnTo>
                    <a:lnTo>
                      <a:pt x="8" y="67"/>
                    </a:lnTo>
                    <a:lnTo>
                      <a:pt x="19" y="49"/>
                    </a:lnTo>
                    <a:lnTo>
                      <a:pt x="31" y="31"/>
                    </a:lnTo>
                    <a:lnTo>
                      <a:pt x="39" y="25"/>
                    </a:lnTo>
                    <a:lnTo>
                      <a:pt x="48" y="18"/>
                    </a:lnTo>
                    <a:lnTo>
                      <a:pt x="58" y="13"/>
                    </a:lnTo>
                    <a:lnTo>
                      <a:pt x="67" y="8"/>
                    </a:lnTo>
                    <a:lnTo>
                      <a:pt x="77" y="5"/>
                    </a:lnTo>
                    <a:lnTo>
                      <a:pt x="88" y="3"/>
                    </a:lnTo>
                    <a:lnTo>
                      <a:pt x="98" y="0"/>
                    </a:lnTo>
                    <a:lnTo>
                      <a:pt x="108" y="0"/>
                    </a:lnTo>
                    <a:lnTo>
                      <a:pt x="119" y="0"/>
                    </a:lnTo>
                    <a:lnTo>
                      <a:pt x="129" y="3"/>
                    </a:lnTo>
                    <a:lnTo>
                      <a:pt x="140" y="5"/>
                    </a:lnTo>
                    <a:lnTo>
                      <a:pt x="150" y="8"/>
                    </a:lnTo>
                    <a:lnTo>
                      <a:pt x="159" y="13"/>
                    </a:lnTo>
                    <a:lnTo>
                      <a:pt x="168" y="18"/>
                    </a:lnTo>
                    <a:lnTo>
                      <a:pt x="176" y="25"/>
                    </a:lnTo>
                    <a:lnTo>
                      <a:pt x="185" y="31"/>
                    </a:lnTo>
                    <a:lnTo>
                      <a:pt x="198" y="49"/>
                    </a:lnTo>
                    <a:lnTo>
                      <a:pt x="209" y="67"/>
                    </a:lnTo>
                    <a:lnTo>
                      <a:pt x="215" y="88"/>
                    </a:lnTo>
                    <a:lnTo>
                      <a:pt x="217" y="109"/>
                    </a:lnTo>
                    <a:close/>
                  </a:path>
                </a:pathLst>
              </a:custGeom>
              <a:solidFill>
                <a:srgbClr val="BF7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56008" name="Freeform 8"/>
              <p:cNvSpPr>
                <a:spLocks/>
              </p:cNvSpPr>
              <p:nvPr/>
            </p:nvSpPr>
            <p:spPr bwMode="auto">
              <a:xfrm>
                <a:off x="2591" y="3442"/>
                <a:ext cx="315" cy="276"/>
              </a:xfrm>
              <a:custGeom>
                <a:avLst/>
                <a:gdLst/>
                <a:ahLst/>
                <a:cxnLst>
                  <a:cxn ang="0">
                    <a:pos x="345" y="538"/>
                  </a:cxn>
                  <a:cxn ang="0">
                    <a:pos x="297" y="552"/>
                  </a:cxn>
                  <a:cxn ang="0">
                    <a:pos x="254" y="550"/>
                  </a:cxn>
                  <a:cxn ang="0">
                    <a:pos x="232" y="540"/>
                  </a:cxn>
                  <a:cxn ang="0">
                    <a:pos x="212" y="498"/>
                  </a:cxn>
                  <a:cxn ang="0">
                    <a:pos x="224" y="435"/>
                  </a:cxn>
                  <a:cxn ang="0">
                    <a:pos x="286" y="378"/>
                  </a:cxn>
                  <a:cxn ang="0">
                    <a:pos x="384" y="320"/>
                  </a:cxn>
                  <a:cxn ang="0">
                    <a:pos x="427" y="250"/>
                  </a:cxn>
                  <a:cxn ang="0">
                    <a:pos x="411" y="166"/>
                  </a:cxn>
                  <a:cxn ang="0">
                    <a:pos x="373" y="135"/>
                  </a:cxn>
                  <a:cxn ang="0">
                    <a:pos x="322" y="122"/>
                  </a:cxn>
                  <a:cxn ang="0">
                    <a:pos x="256" y="130"/>
                  </a:cxn>
                  <a:cxn ang="0">
                    <a:pos x="181" y="180"/>
                  </a:cxn>
                  <a:cxn ang="0">
                    <a:pos x="132" y="243"/>
                  </a:cxn>
                  <a:cxn ang="0">
                    <a:pos x="95" y="255"/>
                  </a:cxn>
                  <a:cxn ang="0">
                    <a:pos x="53" y="252"/>
                  </a:cxn>
                  <a:cxn ang="0">
                    <a:pos x="22" y="238"/>
                  </a:cxn>
                  <a:cxn ang="0">
                    <a:pos x="1" y="201"/>
                  </a:cxn>
                  <a:cxn ang="0">
                    <a:pos x="6" y="155"/>
                  </a:cxn>
                  <a:cxn ang="0">
                    <a:pos x="37" y="104"/>
                  </a:cxn>
                  <a:cxn ang="0">
                    <a:pos x="74" y="69"/>
                  </a:cxn>
                  <a:cxn ang="0">
                    <a:pos x="121" y="39"/>
                  </a:cxn>
                  <a:cxn ang="0">
                    <a:pos x="191" y="14"/>
                  </a:cxn>
                  <a:cxn ang="0">
                    <a:pos x="282" y="1"/>
                  </a:cxn>
                  <a:cxn ang="0">
                    <a:pos x="355" y="2"/>
                  </a:cxn>
                  <a:cxn ang="0">
                    <a:pos x="414" y="9"/>
                  </a:cxn>
                  <a:cxn ang="0">
                    <a:pos x="467" y="24"/>
                  </a:cxn>
                  <a:cxn ang="0">
                    <a:pos x="515" y="44"/>
                  </a:cxn>
                  <a:cxn ang="0">
                    <a:pos x="523" y="64"/>
                  </a:cxn>
                  <a:cxn ang="0">
                    <a:pos x="539" y="124"/>
                  </a:cxn>
                  <a:cxn ang="0">
                    <a:pos x="574" y="156"/>
                  </a:cxn>
                  <a:cxn ang="0">
                    <a:pos x="613" y="168"/>
                  </a:cxn>
                  <a:cxn ang="0">
                    <a:pos x="630" y="208"/>
                  </a:cxn>
                  <a:cxn ang="0">
                    <a:pos x="630" y="222"/>
                  </a:cxn>
                  <a:cxn ang="0">
                    <a:pos x="617" y="223"/>
                  </a:cxn>
                  <a:cxn ang="0">
                    <a:pos x="565" y="222"/>
                  </a:cxn>
                  <a:cxn ang="0">
                    <a:pos x="508" y="212"/>
                  </a:cxn>
                  <a:cxn ang="0">
                    <a:pos x="487" y="206"/>
                  </a:cxn>
                  <a:cxn ang="0">
                    <a:pos x="463" y="213"/>
                  </a:cxn>
                  <a:cxn ang="0">
                    <a:pos x="448" y="236"/>
                  </a:cxn>
                  <a:cxn ang="0">
                    <a:pos x="463" y="274"/>
                  </a:cxn>
                  <a:cxn ang="0">
                    <a:pos x="504" y="288"/>
                  </a:cxn>
                  <a:cxn ang="0">
                    <a:pos x="571" y="297"/>
                  </a:cxn>
                  <a:cxn ang="0">
                    <a:pos x="611" y="297"/>
                  </a:cxn>
                  <a:cxn ang="0">
                    <a:pos x="592" y="338"/>
                  </a:cxn>
                  <a:cxn ang="0">
                    <a:pos x="517" y="397"/>
                  </a:cxn>
                  <a:cxn ang="0">
                    <a:pos x="440" y="439"/>
                  </a:cxn>
                  <a:cxn ang="0">
                    <a:pos x="382" y="482"/>
                  </a:cxn>
                </a:cxnLst>
                <a:rect l="0" t="0" r="r" b="b"/>
                <a:pathLst>
                  <a:path w="630" h="552">
                    <a:moveTo>
                      <a:pt x="363" y="510"/>
                    </a:moveTo>
                    <a:lnTo>
                      <a:pt x="358" y="520"/>
                    </a:lnTo>
                    <a:lnTo>
                      <a:pt x="352" y="529"/>
                    </a:lnTo>
                    <a:lnTo>
                      <a:pt x="345" y="538"/>
                    </a:lnTo>
                    <a:lnTo>
                      <a:pt x="337" y="543"/>
                    </a:lnTo>
                    <a:lnTo>
                      <a:pt x="327" y="547"/>
                    </a:lnTo>
                    <a:lnTo>
                      <a:pt x="313" y="550"/>
                    </a:lnTo>
                    <a:lnTo>
                      <a:pt x="297" y="552"/>
                    </a:lnTo>
                    <a:lnTo>
                      <a:pt x="277" y="552"/>
                    </a:lnTo>
                    <a:lnTo>
                      <a:pt x="269" y="552"/>
                    </a:lnTo>
                    <a:lnTo>
                      <a:pt x="261" y="551"/>
                    </a:lnTo>
                    <a:lnTo>
                      <a:pt x="254" y="550"/>
                    </a:lnTo>
                    <a:lnTo>
                      <a:pt x="247" y="548"/>
                    </a:lnTo>
                    <a:lnTo>
                      <a:pt x="241" y="546"/>
                    </a:lnTo>
                    <a:lnTo>
                      <a:pt x="237" y="543"/>
                    </a:lnTo>
                    <a:lnTo>
                      <a:pt x="232" y="540"/>
                    </a:lnTo>
                    <a:lnTo>
                      <a:pt x="227" y="536"/>
                    </a:lnTo>
                    <a:lnTo>
                      <a:pt x="219" y="525"/>
                    </a:lnTo>
                    <a:lnTo>
                      <a:pt x="215" y="512"/>
                    </a:lnTo>
                    <a:lnTo>
                      <a:pt x="212" y="498"/>
                    </a:lnTo>
                    <a:lnTo>
                      <a:pt x="211" y="486"/>
                    </a:lnTo>
                    <a:lnTo>
                      <a:pt x="212" y="467"/>
                    </a:lnTo>
                    <a:lnTo>
                      <a:pt x="217" y="451"/>
                    </a:lnTo>
                    <a:lnTo>
                      <a:pt x="224" y="435"/>
                    </a:lnTo>
                    <a:lnTo>
                      <a:pt x="235" y="419"/>
                    </a:lnTo>
                    <a:lnTo>
                      <a:pt x="248" y="405"/>
                    </a:lnTo>
                    <a:lnTo>
                      <a:pt x="265" y="391"/>
                    </a:lnTo>
                    <a:lnTo>
                      <a:pt x="286" y="378"/>
                    </a:lnTo>
                    <a:lnTo>
                      <a:pt x="310" y="364"/>
                    </a:lnTo>
                    <a:lnTo>
                      <a:pt x="339" y="349"/>
                    </a:lnTo>
                    <a:lnTo>
                      <a:pt x="365" y="334"/>
                    </a:lnTo>
                    <a:lnTo>
                      <a:pt x="384" y="320"/>
                    </a:lnTo>
                    <a:lnTo>
                      <a:pt x="400" y="305"/>
                    </a:lnTo>
                    <a:lnTo>
                      <a:pt x="413" y="289"/>
                    </a:lnTo>
                    <a:lnTo>
                      <a:pt x="421" y="270"/>
                    </a:lnTo>
                    <a:lnTo>
                      <a:pt x="427" y="250"/>
                    </a:lnTo>
                    <a:lnTo>
                      <a:pt x="428" y="226"/>
                    </a:lnTo>
                    <a:lnTo>
                      <a:pt x="426" y="200"/>
                    </a:lnTo>
                    <a:lnTo>
                      <a:pt x="419" y="181"/>
                    </a:lnTo>
                    <a:lnTo>
                      <a:pt x="411" y="166"/>
                    </a:lnTo>
                    <a:lnTo>
                      <a:pt x="402" y="154"/>
                    </a:lnTo>
                    <a:lnTo>
                      <a:pt x="392" y="147"/>
                    </a:lnTo>
                    <a:lnTo>
                      <a:pt x="383" y="140"/>
                    </a:lnTo>
                    <a:lnTo>
                      <a:pt x="373" y="135"/>
                    </a:lnTo>
                    <a:lnTo>
                      <a:pt x="361" y="130"/>
                    </a:lnTo>
                    <a:lnTo>
                      <a:pt x="348" y="127"/>
                    </a:lnTo>
                    <a:lnTo>
                      <a:pt x="336" y="124"/>
                    </a:lnTo>
                    <a:lnTo>
                      <a:pt x="322" y="122"/>
                    </a:lnTo>
                    <a:lnTo>
                      <a:pt x="307" y="122"/>
                    </a:lnTo>
                    <a:lnTo>
                      <a:pt x="291" y="123"/>
                    </a:lnTo>
                    <a:lnTo>
                      <a:pt x="274" y="125"/>
                    </a:lnTo>
                    <a:lnTo>
                      <a:pt x="256" y="130"/>
                    </a:lnTo>
                    <a:lnTo>
                      <a:pt x="238" y="137"/>
                    </a:lnTo>
                    <a:lnTo>
                      <a:pt x="218" y="147"/>
                    </a:lnTo>
                    <a:lnTo>
                      <a:pt x="200" y="161"/>
                    </a:lnTo>
                    <a:lnTo>
                      <a:pt x="181" y="180"/>
                    </a:lnTo>
                    <a:lnTo>
                      <a:pt x="164" y="201"/>
                    </a:lnTo>
                    <a:lnTo>
                      <a:pt x="151" y="220"/>
                    </a:lnTo>
                    <a:lnTo>
                      <a:pt x="141" y="232"/>
                    </a:lnTo>
                    <a:lnTo>
                      <a:pt x="132" y="243"/>
                    </a:lnTo>
                    <a:lnTo>
                      <a:pt x="122" y="249"/>
                    </a:lnTo>
                    <a:lnTo>
                      <a:pt x="114" y="253"/>
                    </a:lnTo>
                    <a:lnTo>
                      <a:pt x="105" y="254"/>
                    </a:lnTo>
                    <a:lnTo>
                      <a:pt x="95" y="255"/>
                    </a:lnTo>
                    <a:lnTo>
                      <a:pt x="83" y="255"/>
                    </a:lnTo>
                    <a:lnTo>
                      <a:pt x="73" y="255"/>
                    </a:lnTo>
                    <a:lnTo>
                      <a:pt x="63" y="254"/>
                    </a:lnTo>
                    <a:lnTo>
                      <a:pt x="53" y="252"/>
                    </a:lnTo>
                    <a:lnTo>
                      <a:pt x="44" y="250"/>
                    </a:lnTo>
                    <a:lnTo>
                      <a:pt x="36" y="246"/>
                    </a:lnTo>
                    <a:lnTo>
                      <a:pt x="29" y="243"/>
                    </a:lnTo>
                    <a:lnTo>
                      <a:pt x="22" y="238"/>
                    </a:lnTo>
                    <a:lnTo>
                      <a:pt x="16" y="234"/>
                    </a:lnTo>
                    <a:lnTo>
                      <a:pt x="9" y="224"/>
                    </a:lnTo>
                    <a:lnTo>
                      <a:pt x="5" y="213"/>
                    </a:lnTo>
                    <a:lnTo>
                      <a:pt x="1" y="201"/>
                    </a:lnTo>
                    <a:lnTo>
                      <a:pt x="0" y="186"/>
                    </a:lnTo>
                    <a:lnTo>
                      <a:pt x="1" y="177"/>
                    </a:lnTo>
                    <a:lnTo>
                      <a:pt x="3" y="167"/>
                    </a:lnTo>
                    <a:lnTo>
                      <a:pt x="6" y="155"/>
                    </a:lnTo>
                    <a:lnTo>
                      <a:pt x="12" y="143"/>
                    </a:lnTo>
                    <a:lnTo>
                      <a:pt x="18" y="130"/>
                    </a:lnTo>
                    <a:lnTo>
                      <a:pt x="27" y="117"/>
                    </a:lnTo>
                    <a:lnTo>
                      <a:pt x="37" y="104"/>
                    </a:lnTo>
                    <a:lnTo>
                      <a:pt x="50" y="90"/>
                    </a:lnTo>
                    <a:lnTo>
                      <a:pt x="57" y="83"/>
                    </a:lnTo>
                    <a:lnTo>
                      <a:pt x="65" y="76"/>
                    </a:lnTo>
                    <a:lnTo>
                      <a:pt x="74" y="69"/>
                    </a:lnTo>
                    <a:lnTo>
                      <a:pt x="83" y="62"/>
                    </a:lnTo>
                    <a:lnTo>
                      <a:pt x="95" y="54"/>
                    </a:lnTo>
                    <a:lnTo>
                      <a:pt x="107" y="47"/>
                    </a:lnTo>
                    <a:lnTo>
                      <a:pt x="121" y="39"/>
                    </a:lnTo>
                    <a:lnTo>
                      <a:pt x="136" y="32"/>
                    </a:lnTo>
                    <a:lnTo>
                      <a:pt x="154" y="25"/>
                    </a:lnTo>
                    <a:lnTo>
                      <a:pt x="171" y="19"/>
                    </a:lnTo>
                    <a:lnTo>
                      <a:pt x="191" y="14"/>
                    </a:lnTo>
                    <a:lnTo>
                      <a:pt x="211" y="9"/>
                    </a:lnTo>
                    <a:lnTo>
                      <a:pt x="233" y="6"/>
                    </a:lnTo>
                    <a:lnTo>
                      <a:pt x="256" y="2"/>
                    </a:lnTo>
                    <a:lnTo>
                      <a:pt x="282" y="1"/>
                    </a:lnTo>
                    <a:lnTo>
                      <a:pt x="308" y="0"/>
                    </a:lnTo>
                    <a:lnTo>
                      <a:pt x="324" y="0"/>
                    </a:lnTo>
                    <a:lnTo>
                      <a:pt x="340" y="1"/>
                    </a:lnTo>
                    <a:lnTo>
                      <a:pt x="355" y="2"/>
                    </a:lnTo>
                    <a:lnTo>
                      <a:pt x="370" y="3"/>
                    </a:lnTo>
                    <a:lnTo>
                      <a:pt x="385" y="5"/>
                    </a:lnTo>
                    <a:lnTo>
                      <a:pt x="400" y="7"/>
                    </a:lnTo>
                    <a:lnTo>
                      <a:pt x="414" y="9"/>
                    </a:lnTo>
                    <a:lnTo>
                      <a:pt x="428" y="13"/>
                    </a:lnTo>
                    <a:lnTo>
                      <a:pt x="441" y="16"/>
                    </a:lnTo>
                    <a:lnTo>
                      <a:pt x="455" y="19"/>
                    </a:lnTo>
                    <a:lnTo>
                      <a:pt x="467" y="24"/>
                    </a:lnTo>
                    <a:lnTo>
                      <a:pt x="480" y="28"/>
                    </a:lnTo>
                    <a:lnTo>
                      <a:pt x="491" y="33"/>
                    </a:lnTo>
                    <a:lnTo>
                      <a:pt x="503" y="38"/>
                    </a:lnTo>
                    <a:lnTo>
                      <a:pt x="515" y="44"/>
                    </a:lnTo>
                    <a:lnTo>
                      <a:pt x="525" y="49"/>
                    </a:lnTo>
                    <a:lnTo>
                      <a:pt x="524" y="54"/>
                    </a:lnTo>
                    <a:lnTo>
                      <a:pt x="523" y="59"/>
                    </a:lnTo>
                    <a:lnTo>
                      <a:pt x="523" y="64"/>
                    </a:lnTo>
                    <a:lnTo>
                      <a:pt x="523" y="69"/>
                    </a:lnTo>
                    <a:lnTo>
                      <a:pt x="525" y="89"/>
                    </a:lnTo>
                    <a:lnTo>
                      <a:pt x="531" y="107"/>
                    </a:lnTo>
                    <a:lnTo>
                      <a:pt x="539" y="124"/>
                    </a:lnTo>
                    <a:lnTo>
                      <a:pt x="551" y="139"/>
                    </a:lnTo>
                    <a:lnTo>
                      <a:pt x="558" y="146"/>
                    </a:lnTo>
                    <a:lnTo>
                      <a:pt x="566" y="152"/>
                    </a:lnTo>
                    <a:lnTo>
                      <a:pt x="574" y="156"/>
                    </a:lnTo>
                    <a:lnTo>
                      <a:pt x="584" y="161"/>
                    </a:lnTo>
                    <a:lnTo>
                      <a:pt x="593" y="165"/>
                    </a:lnTo>
                    <a:lnTo>
                      <a:pt x="602" y="167"/>
                    </a:lnTo>
                    <a:lnTo>
                      <a:pt x="613" y="168"/>
                    </a:lnTo>
                    <a:lnTo>
                      <a:pt x="623" y="169"/>
                    </a:lnTo>
                    <a:lnTo>
                      <a:pt x="626" y="182"/>
                    </a:lnTo>
                    <a:lnTo>
                      <a:pt x="629" y="194"/>
                    </a:lnTo>
                    <a:lnTo>
                      <a:pt x="630" y="208"/>
                    </a:lnTo>
                    <a:lnTo>
                      <a:pt x="630" y="222"/>
                    </a:lnTo>
                    <a:lnTo>
                      <a:pt x="630" y="222"/>
                    </a:lnTo>
                    <a:lnTo>
                      <a:pt x="630" y="222"/>
                    </a:lnTo>
                    <a:lnTo>
                      <a:pt x="630" y="222"/>
                    </a:lnTo>
                    <a:lnTo>
                      <a:pt x="630" y="222"/>
                    </a:lnTo>
                    <a:lnTo>
                      <a:pt x="625" y="223"/>
                    </a:lnTo>
                    <a:lnTo>
                      <a:pt x="622" y="223"/>
                    </a:lnTo>
                    <a:lnTo>
                      <a:pt x="617" y="223"/>
                    </a:lnTo>
                    <a:lnTo>
                      <a:pt x="614" y="223"/>
                    </a:lnTo>
                    <a:lnTo>
                      <a:pt x="598" y="223"/>
                    </a:lnTo>
                    <a:lnTo>
                      <a:pt x="581" y="223"/>
                    </a:lnTo>
                    <a:lnTo>
                      <a:pt x="565" y="222"/>
                    </a:lnTo>
                    <a:lnTo>
                      <a:pt x="550" y="220"/>
                    </a:lnTo>
                    <a:lnTo>
                      <a:pt x="535" y="217"/>
                    </a:lnTo>
                    <a:lnTo>
                      <a:pt x="521" y="215"/>
                    </a:lnTo>
                    <a:lnTo>
                      <a:pt x="508" y="212"/>
                    </a:lnTo>
                    <a:lnTo>
                      <a:pt x="495" y="207"/>
                    </a:lnTo>
                    <a:lnTo>
                      <a:pt x="493" y="206"/>
                    </a:lnTo>
                    <a:lnTo>
                      <a:pt x="489" y="206"/>
                    </a:lnTo>
                    <a:lnTo>
                      <a:pt x="487" y="206"/>
                    </a:lnTo>
                    <a:lnTo>
                      <a:pt x="483" y="206"/>
                    </a:lnTo>
                    <a:lnTo>
                      <a:pt x="475" y="207"/>
                    </a:lnTo>
                    <a:lnTo>
                      <a:pt x="468" y="209"/>
                    </a:lnTo>
                    <a:lnTo>
                      <a:pt x="463" y="213"/>
                    </a:lnTo>
                    <a:lnTo>
                      <a:pt x="457" y="217"/>
                    </a:lnTo>
                    <a:lnTo>
                      <a:pt x="452" y="223"/>
                    </a:lnTo>
                    <a:lnTo>
                      <a:pt x="449" y="229"/>
                    </a:lnTo>
                    <a:lnTo>
                      <a:pt x="448" y="236"/>
                    </a:lnTo>
                    <a:lnTo>
                      <a:pt x="446" y="244"/>
                    </a:lnTo>
                    <a:lnTo>
                      <a:pt x="449" y="255"/>
                    </a:lnTo>
                    <a:lnTo>
                      <a:pt x="455" y="266"/>
                    </a:lnTo>
                    <a:lnTo>
                      <a:pt x="463" y="274"/>
                    </a:lnTo>
                    <a:lnTo>
                      <a:pt x="473" y="279"/>
                    </a:lnTo>
                    <a:lnTo>
                      <a:pt x="474" y="280"/>
                    </a:lnTo>
                    <a:lnTo>
                      <a:pt x="489" y="284"/>
                    </a:lnTo>
                    <a:lnTo>
                      <a:pt x="504" y="288"/>
                    </a:lnTo>
                    <a:lnTo>
                      <a:pt x="520" y="290"/>
                    </a:lnTo>
                    <a:lnTo>
                      <a:pt x="536" y="293"/>
                    </a:lnTo>
                    <a:lnTo>
                      <a:pt x="554" y="296"/>
                    </a:lnTo>
                    <a:lnTo>
                      <a:pt x="571" y="297"/>
                    </a:lnTo>
                    <a:lnTo>
                      <a:pt x="588" y="298"/>
                    </a:lnTo>
                    <a:lnTo>
                      <a:pt x="607" y="298"/>
                    </a:lnTo>
                    <a:lnTo>
                      <a:pt x="609" y="297"/>
                    </a:lnTo>
                    <a:lnTo>
                      <a:pt x="611" y="297"/>
                    </a:lnTo>
                    <a:lnTo>
                      <a:pt x="614" y="297"/>
                    </a:lnTo>
                    <a:lnTo>
                      <a:pt x="616" y="297"/>
                    </a:lnTo>
                    <a:lnTo>
                      <a:pt x="604" y="319"/>
                    </a:lnTo>
                    <a:lnTo>
                      <a:pt x="592" y="338"/>
                    </a:lnTo>
                    <a:lnTo>
                      <a:pt x="576" y="356"/>
                    </a:lnTo>
                    <a:lnTo>
                      <a:pt x="557" y="371"/>
                    </a:lnTo>
                    <a:lnTo>
                      <a:pt x="538" y="384"/>
                    </a:lnTo>
                    <a:lnTo>
                      <a:pt x="517" y="397"/>
                    </a:lnTo>
                    <a:lnTo>
                      <a:pt x="496" y="409"/>
                    </a:lnTo>
                    <a:lnTo>
                      <a:pt x="474" y="420"/>
                    </a:lnTo>
                    <a:lnTo>
                      <a:pt x="457" y="429"/>
                    </a:lnTo>
                    <a:lnTo>
                      <a:pt x="440" y="439"/>
                    </a:lnTo>
                    <a:lnTo>
                      <a:pt x="423" y="449"/>
                    </a:lnTo>
                    <a:lnTo>
                      <a:pt x="408" y="459"/>
                    </a:lnTo>
                    <a:lnTo>
                      <a:pt x="395" y="470"/>
                    </a:lnTo>
                    <a:lnTo>
                      <a:pt x="382" y="482"/>
                    </a:lnTo>
                    <a:lnTo>
                      <a:pt x="372" y="495"/>
                    </a:lnTo>
                    <a:lnTo>
                      <a:pt x="363" y="510"/>
                    </a:lnTo>
                    <a:close/>
                  </a:path>
                </a:pathLst>
              </a:custGeom>
              <a:solidFill>
                <a:srgbClr val="BF7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56009" name="Freeform 9"/>
              <p:cNvSpPr>
                <a:spLocks/>
              </p:cNvSpPr>
              <p:nvPr/>
            </p:nvSpPr>
            <p:spPr bwMode="auto">
              <a:xfrm>
                <a:off x="2799" y="3466"/>
                <a:ext cx="22" cy="22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31" y="2"/>
                  </a:cxn>
                  <a:cxn ang="0">
                    <a:pos x="38" y="7"/>
                  </a:cxn>
                  <a:cxn ang="0">
                    <a:pos x="42" y="14"/>
                  </a:cxn>
                  <a:cxn ang="0">
                    <a:pos x="43" y="22"/>
                  </a:cxn>
                  <a:cxn ang="0">
                    <a:pos x="42" y="31"/>
                  </a:cxn>
                  <a:cxn ang="0">
                    <a:pos x="38" y="38"/>
                  </a:cxn>
                  <a:cxn ang="0">
                    <a:pos x="31" y="43"/>
                  </a:cxn>
                  <a:cxn ang="0">
                    <a:pos x="21" y="45"/>
                  </a:cxn>
                  <a:cxn ang="0">
                    <a:pos x="12" y="43"/>
                  </a:cxn>
                  <a:cxn ang="0">
                    <a:pos x="5" y="38"/>
                  </a:cxn>
                  <a:cxn ang="0">
                    <a:pos x="1" y="31"/>
                  </a:cxn>
                  <a:cxn ang="0">
                    <a:pos x="0" y="22"/>
                  </a:cxn>
                  <a:cxn ang="0">
                    <a:pos x="1" y="14"/>
                  </a:cxn>
                  <a:cxn ang="0">
                    <a:pos x="5" y="7"/>
                  </a:cxn>
                  <a:cxn ang="0">
                    <a:pos x="12" y="2"/>
                  </a:cxn>
                  <a:cxn ang="0">
                    <a:pos x="21" y="0"/>
                  </a:cxn>
                </a:cxnLst>
                <a:rect l="0" t="0" r="r" b="b"/>
                <a:pathLst>
                  <a:path w="43" h="45">
                    <a:moveTo>
                      <a:pt x="21" y="0"/>
                    </a:moveTo>
                    <a:lnTo>
                      <a:pt x="31" y="2"/>
                    </a:lnTo>
                    <a:lnTo>
                      <a:pt x="38" y="7"/>
                    </a:lnTo>
                    <a:lnTo>
                      <a:pt x="42" y="14"/>
                    </a:lnTo>
                    <a:lnTo>
                      <a:pt x="43" y="22"/>
                    </a:lnTo>
                    <a:lnTo>
                      <a:pt x="42" y="31"/>
                    </a:lnTo>
                    <a:lnTo>
                      <a:pt x="38" y="38"/>
                    </a:lnTo>
                    <a:lnTo>
                      <a:pt x="31" y="43"/>
                    </a:lnTo>
                    <a:lnTo>
                      <a:pt x="21" y="45"/>
                    </a:lnTo>
                    <a:lnTo>
                      <a:pt x="12" y="43"/>
                    </a:lnTo>
                    <a:lnTo>
                      <a:pt x="5" y="38"/>
                    </a:lnTo>
                    <a:lnTo>
                      <a:pt x="1" y="31"/>
                    </a:lnTo>
                    <a:lnTo>
                      <a:pt x="0" y="22"/>
                    </a:lnTo>
                    <a:lnTo>
                      <a:pt x="1" y="14"/>
                    </a:lnTo>
                    <a:lnTo>
                      <a:pt x="5" y="7"/>
                    </a:lnTo>
                    <a:lnTo>
                      <a:pt x="12" y="2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56010" name="Freeform 10"/>
              <p:cNvSpPr>
                <a:spLocks/>
              </p:cNvSpPr>
              <p:nvPr/>
            </p:nvSpPr>
            <p:spPr bwMode="auto">
              <a:xfrm>
                <a:off x="2892" y="3466"/>
                <a:ext cx="23" cy="22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31" y="2"/>
                  </a:cxn>
                  <a:cxn ang="0">
                    <a:pos x="38" y="7"/>
                  </a:cxn>
                  <a:cxn ang="0">
                    <a:pos x="43" y="14"/>
                  </a:cxn>
                  <a:cxn ang="0">
                    <a:pos x="45" y="22"/>
                  </a:cxn>
                  <a:cxn ang="0">
                    <a:pos x="43" y="31"/>
                  </a:cxn>
                  <a:cxn ang="0">
                    <a:pos x="38" y="38"/>
                  </a:cxn>
                  <a:cxn ang="0">
                    <a:pos x="31" y="43"/>
                  </a:cxn>
                  <a:cxn ang="0">
                    <a:pos x="22" y="45"/>
                  </a:cxn>
                  <a:cxn ang="0">
                    <a:pos x="14" y="43"/>
                  </a:cxn>
                  <a:cxn ang="0">
                    <a:pos x="7" y="38"/>
                  </a:cxn>
                  <a:cxn ang="0">
                    <a:pos x="2" y="31"/>
                  </a:cxn>
                  <a:cxn ang="0">
                    <a:pos x="0" y="22"/>
                  </a:cxn>
                  <a:cxn ang="0">
                    <a:pos x="2" y="14"/>
                  </a:cxn>
                  <a:cxn ang="0">
                    <a:pos x="7" y="7"/>
                  </a:cxn>
                  <a:cxn ang="0">
                    <a:pos x="14" y="2"/>
                  </a:cxn>
                  <a:cxn ang="0">
                    <a:pos x="22" y="0"/>
                  </a:cxn>
                </a:cxnLst>
                <a:rect l="0" t="0" r="r" b="b"/>
                <a:pathLst>
                  <a:path w="45" h="45">
                    <a:moveTo>
                      <a:pt x="22" y="0"/>
                    </a:moveTo>
                    <a:lnTo>
                      <a:pt x="31" y="2"/>
                    </a:lnTo>
                    <a:lnTo>
                      <a:pt x="38" y="7"/>
                    </a:lnTo>
                    <a:lnTo>
                      <a:pt x="43" y="14"/>
                    </a:lnTo>
                    <a:lnTo>
                      <a:pt x="45" y="22"/>
                    </a:lnTo>
                    <a:lnTo>
                      <a:pt x="43" y="31"/>
                    </a:lnTo>
                    <a:lnTo>
                      <a:pt x="38" y="38"/>
                    </a:lnTo>
                    <a:lnTo>
                      <a:pt x="31" y="43"/>
                    </a:lnTo>
                    <a:lnTo>
                      <a:pt x="22" y="45"/>
                    </a:lnTo>
                    <a:lnTo>
                      <a:pt x="14" y="43"/>
                    </a:lnTo>
                    <a:lnTo>
                      <a:pt x="7" y="38"/>
                    </a:lnTo>
                    <a:lnTo>
                      <a:pt x="2" y="31"/>
                    </a:lnTo>
                    <a:lnTo>
                      <a:pt x="0" y="22"/>
                    </a:lnTo>
                    <a:lnTo>
                      <a:pt x="2" y="14"/>
                    </a:lnTo>
                    <a:lnTo>
                      <a:pt x="7" y="7"/>
                    </a:lnTo>
                    <a:lnTo>
                      <a:pt x="14" y="2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pic>
          <p:nvPicPr>
            <p:cNvPr id="256011" name="Picture 11" descr="j028217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645" y="3600"/>
              <a:ext cx="1010" cy="116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1" name="Rectangle 3"/>
          <p:cNvSpPr>
            <a:spLocks noChangeArrowheads="1"/>
          </p:cNvSpPr>
          <p:nvPr/>
        </p:nvSpPr>
        <p:spPr bwMode="auto">
          <a:xfrm>
            <a:off x="1893888" y="2139950"/>
            <a:ext cx="10037762" cy="612775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136225" tIns="68113" rIns="136225" bIns="68113" anchor="ctr"/>
          <a:lstStyle/>
          <a:p>
            <a:pPr defTabSz="1203325" eaLnBrk="0" hangingPunct="0"/>
            <a:r>
              <a:rPr lang="es-ES_tradnl" sz="4800">
                <a:solidFill>
                  <a:schemeClr val="hlink"/>
                </a:solidFill>
                <a:latin typeface="Arial Rounded MT Bold" pitchFamily="34" charset="0"/>
              </a:rPr>
              <a:t>La comunicación no verbal</a:t>
            </a:r>
          </a:p>
        </p:txBody>
      </p:sp>
      <p:grpSp>
        <p:nvGrpSpPr>
          <p:cNvPr id="258055" name="Group 7"/>
          <p:cNvGrpSpPr>
            <a:grpSpLocks/>
          </p:cNvGrpSpPr>
          <p:nvPr/>
        </p:nvGrpSpPr>
        <p:grpSpPr bwMode="auto">
          <a:xfrm>
            <a:off x="965200" y="3148013"/>
            <a:ext cx="12039600" cy="3554412"/>
            <a:chOff x="608" y="1983"/>
            <a:chExt cx="7584" cy="2239"/>
          </a:xfrm>
        </p:grpSpPr>
        <p:sp>
          <p:nvSpPr>
            <p:cNvPr id="258050" name="Rectangle 2"/>
            <p:cNvSpPr>
              <a:spLocks noChangeArrowheads="1"/>
            </p:cNvSpPr>
            <p:nvPr/>
          </p:nvSpPr>
          <p:spPr bwMode="auto">
            <a:xfrm>
              <a:off x="608" y="1983"/>
              <a:ext cx="7584" cy="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24376" tIns="62189" rIns="124376" bIns="62189"/>
            <a:lstStyle/>
            <a:p>
              <a:pPr eaLnBrk="0" hangingPunct="0">
                <a:buClr>
                  <a:schemeClr val="accent2"/>
                </a:buClr>
                <a:buFont typeface="MS Outlook" pitchFamily="2" charset="2"/>
                <a:buNone/>
              </a:pPr>
              <a:r>
                <a:rPr lang="es-ES_tradnl" sz="2400">
                  <a:solidFill>
                    <a:srgbClr val="292929"/>
                  </a:solidFill>
                  <a:latin typeface="Arial Bold" pitchFamily="-112" charset="0"/>
                </a:rPr>
                <a:t>El 80% de lo que comunicamos se realiza a través de la comunicación corporal.</a:t>
              </a:r>
            </a:p>
          </p:txBody>
        </p:sp>
        <p:sp>
          <p:nvSpPr>
            <p:cNvPr id="258052" name="AutoShape 4"/>
            <p:cNvSpPr>
              <a:spLocks noChangeArrowheads="1"/>
            </p:cNvSpPr>
            <p:nvPr/>
          </p:nvSpPr>
          <p:spPr bwMode="gray">
            <a:xfrm>
              <a:off x="966" y="2935"/>
              <a:ext cx="6967" cy="51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rgbClr val="001D3A"/>
              </a:outerShdw>
            </a:effectLst>
          </p:spPr>
          <p:txBody>
            <a:bodyPr wrap="none" lIns="130046" tIns="65023" rIns="130046" bIns="65023" anchor="ctr"/>
            <a:lstStyle/>
            <a:p>
              <a:pPr defTabSz="1300163" eaLnBrk="0" hangingPunct="0"/>
              <a:r>
                <a:rPr lang="en-US" sz="2400" b="1">
                  <a:solidFill>
                    <a:srgbClr val="1C1C1C"/>
                  </a:solidFill>
                  <a:latin typeface="Arial Bold" pitchFamily="-112" charset="0"/>
                  <a:cs typeface="Arial" charset="0"/>
                </a:rPr>
                <a:t>Comunicación verbal = consciente</a:t>
              </a:r>
            </a:p>
          </p:txBody>
        </p:sp>
        <p:sp>
          <p:nvSpPr>
            <p:cNvPr id="258053" name="AutoShape 5"/>
            <p:cNvSpPr>
              <a:spLocks noChangeArrowheads="1"/>
            </p:cNvSpPr>
            <p:nvPr/>
          </p:nvSpPr>
          <p:spPr bwMode="gray">
            <a:xfrm>
              <a:off x="971" y="3706"/>
              <a:ext cx="6967" cy="51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rgbClr val="001D3A"/>
              </a:outerShdw>
            </a:effectLst>
          </p:spPr>
          <p:txBody>
            <a:bodyPr wrap="none" lIns="130046" tIns="65023" rIns="130046" bIns="65023" anchor="ctr"/>
            <a:lstStyle/>
            <a:p>
              <a:pPr defTabSz="1300163" eaLnBrk="0" hangingPunct="0"/>
              <a:r>
                <a:rPr lang="en-US" sz="2400" b="1">
                  <a:solidFill>
                    <a:srgbClr val="1C1C1C"/>
                  </a:solidFill>
                  <a:latin typeface="Arial Bold" pitchFamily="-112" charset="0"/>
                  <a:cs typeface="Arial" charset="0"/>
                </a:rPr>
                <a:t>Comunicación no verbal = subconsciente</a:t>
              </a:r>
            </a:p>
          </p:txBody>
        </p:sp>
      </p:grpSp>
      <p:pic>
        <p:nvPicPr>
          <p:cNvPr id="258054" name="Picture 6" descr="Ver imagen en tamaño completo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5775" y="7397750"/>
            <a:ext cx="1765300" cy="19923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0101" name="Group 5"/>
          <p:cNvGrpSpPr>
            <a:grpSpLocks/>
          </p:cNvGrpSpPr>
          <p:nvPr/>
        </p:nvGrpSpPr>
        <p:grpSpPr bwMode="auto">
          <a:xfrm>
            <a:off x="1533525" y="1852613"/>
            <a:ext cx="10626725" cy="7602537"/>
            <a:chOff x="966" y="1167"/>
            <a:chExt cx="6694" cy="4789"/>
          </a:xfrm>
        </p:grpSpPr>
        <p:sp>
          <p:nvSpPr>
            <p:cNvPr id="260098" name="Rectangle 2"/>
            <p:cNvSpPr>
              <a:spLocks noChangeArrowheads="1"/>
            </p:cNvSpPr>
            <p:nvPr/>
          </p:nvSpPr>
          <p:spPr bwMode="auto">
            <a:xfrm>
              <a:off x="1148" y="1893"/>
              <a:ext cx="6491" cy="209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marL="506413" indent="-506413" algn="just" defTabSz="1300163" eaLnBrk="0" hangingPunct="0">
                <a:spcBef>
                  <a:spcPct val="35000"/>
                </a:spcBef>
                <a:buFont typeface="Wingdings" pitchFamily="2" charset="2"/>
                <a:buChar char="§"/>
              </a:pPr>
              <a:r>
                <a:rPr lang="es-ES" sz="2400" b="1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No se puede no comunicar</a:t>
              </a: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.</a:t>
              </a:r>
            </a:p>
            <a:p>
              <a:pPr marL="506413" indent="-506413" algn="just" defTabSz="1300163" eaLnBrk="0" hangingPunct="0">
                <a:spcBef>
                  <a:spcPct val="35000"/>
                </a:spcBef>
                <a:buFont typeface="Wingdings" pitchFamily="2" charset="2"/>
                <a:buChar char="§"/>
              </a:pP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Comunicamos </a:t>
              </a:r>
              <a:r>
                <a:rPr lang="es-ES" sz="2400" b="1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consciente</a:t>
              </a: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 o </a:t>
              </a:r>
              <a:r>
                <a:rPr lang="es-ES" sz="2400" b="1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inconscientemente</a:t>
              </a: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.</a:t>
              </a:r>
            </a:p>
            <a:p>
              <a:pPr marL="506413" indent="-506413" algn="just" defTabSz="1300163" eaLnBrk="0" hangingPunct="0">
                <a:spcBef>
                  <a:spcPct val="35000"/>
                </a:spcBef>
                <a:buFont typeface="Wingdings" pitchFamily="2" charset="2"/>
                <a:buChar char="§"/>
              </a:pP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Comunicamos </a:t>
              </a:r>
              <a:r>
                <a:rPr lang="es-ES" sz="2400" b="1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verbal</a:t>
              </a: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, </a:t>
              </a:r>
              <a:r>
                <a:rPr lang="es-ES" sz="2400" b="1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no verbal</a:t>
              </a: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 y </a:t>
              </a:r>
              <a:r>
                <a:rPr lang="es-ES" sz="2400" b="1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paraverbalmente</a:t>
              </a: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.</a:t>
              </a:r>
            </a:p>
            <a:p>
              <a:pPr marL="506413" indent="-506413" algn="just" defTabSz="1300163" eaLnBrk="0" hangingPunct="0">
                <a:spcBef>
                  <a:spcPct val="35000"/>
                </a:spcBef>
                <a:buFont typeface="Wingdings" pitchFamily="2" charset="2"/>
                <a:buChar char="§"/>
              </a:pP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Los aspectos </a:t>
              </a:r>
              <a:r>
                <a:rPr lang="es-ES" sz="2400" b="1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no verbales</a:t>
              </a: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 determinan hasta el </a:t>
              </a:r>
              <a:r>
                <a:rPr lang="es-ES" sz="2400" b="1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80%</a:t>
              </a: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 del intercambios.</a:t>
              </a:r>
            </a:p>
            <a:p>
              <a:pPr marL="506413" indent="-506413" algn="just" defTabSz="1300163" eaLnBrk="0" hangingPunct="0">
                <a:spcBef>
                  <a:spcPct val="35000"/>
                </a:spcBef>
                <a:buFont typeface="Wingdings" pitchFamily="2" charset="2"/>
                <a:buChar char="§"/>
              </a:pP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Captamos y damos </a:t>
              </a:r>
              <a:r>
                <a:rPr lang="es-ES" sz="2400" b="1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más</a:t>
              </a: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 información </a:t>
              </a:r>
              <a:r>
                <a:rPr lang="es-ES" sz="2400" b="1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de lo que creemos</a:t>
              </a: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.</a:t>
              </a:r>
            </a:p>
            <a:p>
              <a:pPr marL="506413" indent="-506413" algn="just" defTabSz="1300163" eaLnBrk="0" hangingPunct="0">
                <a:spcBef>
                  <a:spcPct val="35000"/>
                </a:spcBef>
                <a:buFont typeface="Wingdings" pitchFamily="2" charset="2"/>
                <a:buChar char="§"/>
              </a:pP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Cuanto más se </a:t>
              </a:r>
              <a:r>
                <a:rPr lang="es-ES" sz="2400" b="1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observa</a:t>
              </a: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 más información se obtiene.</a:t>
              </a:r>
            </a:p>
            <a:p>
              <a:pPr marL="506413" indent="-506413" algn="just" defTabSz="1300163" eaLnBrk="0" hangingPunct="0">
                <a:spcBef>
                  <a:spcPct val="35000"/>
                </a:spcBef>
                <a:buFont typeface="Wingdings" pitchFamily="2" charset="2"/>
                <a:buChar char="§"/>
              </a:pP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Tenemos la </a:t>
              </a:r>
              <a:r>
                <a:rPr lang="es-ES" sz="2400" b="1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responsabilidad</a:t>
              </a: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 de </a:t>
              </a:r>
              <a:r>
                <a:rPr lang="es-ES" sz="2400" b="1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hacernos comprender</a:t>
              </a:r>
              <a:r>
                <a:rPr lang="es-ES" sz="2400">
                  <a:solidFill>
                    <a:srgbClr val="333333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.</a:t>
              </a:r>
            </a:p>
          </p:txBody>
        </p:sp>
        <p:sp>
          <p:nvSpPr>
            <p:cNvPr id="260099" name="Rectangle 3"/>
            <p:cNvSpPr>
              <a:spLocks noChangeArrowheads="1"/>
            </p:cNvSpPr>
            <p:nvPr/>
          </p:nvSpPr>
          <p:spPr bwMode="auto">
            <a:xfrm>
              <a:off x="966" y="1167"/>
              <a:ext cx="6323" cy="386"/>
            </a:xfrm>
            <a:prstGeom prst="rect">
              <a:avLst/>
            </a:prstGeom>
            <a:solidFill>
              <a:srgbClr val="FFFF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136225" tIns="68113" rIns="136225" bIns="68113" anchor="ctr"/>
            <a:lstStyle/>
            <a:p>
              <a:pPr defTabSz="1203325" eaLnBrk="0" hangingPunct="0"/>
              <a:r>
                <a:rPr lang="es-ES_tradnl" sz="4800">
                  <a:solidFill>
                    <a:schemeClr val="hlink"/>
                  </a:solidFill>
                  <a:latin typeface="Arial Rounded MT Bold" pitchFamily="34" charset="0"/>
                </a:rPr>
                <a:t>Premisas de la comunicación</a:t>
              </a:r>
            </a:p>
          </p:txBody>
        </p:sp>
        <p:pic>
          <p:nvPicPr>
            <p:cNvPr id="260100" name="Picture 4" descr="240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81" y="4206"/>
              <a:ext cx="1379" cy="175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50" name="Text Box 6"/>
          <p:cNvSpPr txBox="1">
            <a:spLocks noChangeArrowheads="1"/>
          </p:cNvSpPr>
          <p:nvPr/>
        </p:nvSpPr>
        <p:spPr bwMode="auto">
          <a:xfrm>
            <a:off x="9023350" y="2789238"/>
            <a:ext cx="3402013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23" tIns="65012" rIns="130023" bIns="65012">
            <a:spAutoFit/>
          </a:bodyPr>
          <a:lstStyle/>
          <a:p>
            <a:pPr defTabSz="1298575"/>
            <a:r>
              <a:rPr lang="es-ES_tradnl" sz="2400" b="1">
                <a:solidFill>
                  <a:srgbClr val="FF0000"/>
                </a:solidFill>
                <a:latin typeface="Arial Bold" pitchFamily="-112" charset="0"/>
                <a:cs typeface="Arial" charset="0"/>
              </a:rPr>
              <a:t>PROXÉMICA</a:t>
            </a:r>
          </a:p>
          <a:p>
            <a:pPr defTabSz="1298575"/>
            <a:r>
              <a:rPr lang="es-ES_tradnl" sz="2400" b="1">
                <a:solidFill>
                  <a:srgbClr val="292929"/>
                </a:solidFill>
                <a:latin typeface="Arial Bold" pitchFamily="-112" charset="0"/>
                <a:cs typeface="Arial" charset="0"/>
              </a:rPr>
              <a:t>(Proximidad física)</a:t>
            </a:r>
            <a:endParaRPr lang="es-ES" sz="2400" b="1">
              <a:solidFill>
                <a:srgbClr val="292929"/>
              </a:solidFill>
              <a:latin typeface="Arial Bold" pitchFamily="-112" charset="0"/>
              <a:cs typeface="Arial" charset="0"/>
            </a:endParaRPr>
          </a:p>
        </p:txBody>
      </p:sp>
      <p:grpSp>
        <p:nvGrpSpPr>
          <p:cNvPr id="262154" name="Group 10"/>
          <p:cNvGrpSpPr>
            <a:grpSpLocks/>
          </p:cNvGrpSpPr>
          <p:nvPr/>
        </p:nvGrpSpPr>
        <p:grpSpPr bwMode="auto">
          <a:xfrm>
            <a:off x="669925" y="3724275"/>
            <a:ext cx="11877675" cy="4970463"/>
            <a:chOff x="422" y="2346"/>
            <a:chExt cx="7482" cy="3131"/>
          </a:xfrm>
        </p:grpSpPr>
        <p:grpSp>
          <p:nvGrpSpPr>
            <p:cNvPr id="262146" name="Group 2"/>
            <p:cNvGrpSpPr>
              <a:grpSpLocks/>
            </p:cNvGrpSpPr>
            <p:nvPr/>
          </p:nvGrpSpPr>
          <p:grpSpPr bwMode="auto">
            <a:xfrm>
              <a:off x="2871" y="2573"/>
              <a:ext cx="2983" cy="2573"/>
              <a:chOff x="1392" y="909"/>
              <a:chExt cx="3552" cy="3075"/>
            </a:xfrm>
          </p:grpSpPr>
          <p:sp>
            <p:nvSpPr>
              <p:cNvPr id="262147" name="Freeform 3"/>
              <p:cNvSpPr>
                <a:spLocks/>
              </p:cNvSpPr>
              <p:nvPr/>
            </p:nvSpPr>
            <p:spPr bwMode="auto">
              <a:xfrm rot="-15513801">
                <a:off x="3076" y="1740"/>
                <a:ext cx="1496" cy="2240"/>
              </a:xfrm>
              <a:custGeom>
                <a:avLst/>
                <a:gdLst/>
                <a:ahLst/>
                <a:cxnLst>
                  <a:cxn ang="0">
                    <a:pos x="536" y="1088"/>
                  </a:cxn>
                  <a:cxn ang="0">
                    <a:pos x="56" y="2048"/>
                  </a:cxn>
                  <a:cxn ang="0">
                    <a:pos x="872" y="2528"/>
                  </a:cxn>
                  <a:cxn ang="0">
                    <a:pos x="1160" y="1808"/>
                  </a:cxn>
                  <a:cxn ang="0">
                    <a:pos x="1976" y="1328"/>
                  </a:cxn>
                  <a:cxn ang="0">
                    <a:pos x="1544" y="80"/>
                  </a:cxn>
                  <a:cxn ang="0">
                    <a:pos x="1256" y="848"/>
                  </a:cxn>
                  <a:cxn ang="0">
                    <a:pos x="584" y="944"/>
                  </a:cxn>
                  <a:cxn ang="0">
                    <a:pos x="536" y="1088"/>
                  </a:cxn>
                </a:cxnLst>
                <a:rect l="0" t="0" r="r" b="b"/>
                <a:pathLst>
                  <a:path w="2040" h="2568">
                    <a:moveTo>
                      <a:pt x="536" y="1088"/>
                    </a:moveTo>
                    <a:cubicBezTo>
                      <a:pt x="448" y="1272"/>
                      <a:pt x="0" y="1808"/>
                      <a:pt x="56" y="2048"/>
                    </a:cubicBezTo>
                    <a:cubicBezTo>
                      <a:pt x="112" y="2288"/>
                      <a:pt x="688" y="2568"/>
                      <a:pt x="872" y="2528"/>
                    </a:cubicBezTo>
                    <a:cubicBezTo>
                      <a:pt x="1056" y="2488"/>
                      <a:pt x="976" y="2008"/>
                      <a:pt x="1160" y="1808"/>
                    </a:cubicBezTo>
                    <a:cubicBezTo>
                      <a:pt x="1344" y="1608"/>
                      <a:pt x="1912" y="1616"/>
                      <a:pt x="1976" y="1328"/>
                    </a:cubicBezTo>
                    <a:cubicBezTo>
                      <a:pt x="2040" y="1040"/>
                      <a:pt x="1664" y="160"/>
                      <a:pt x="1544" y="80"/>
                    </a:cubicBezTo>
                    <a:cubicBezTo>
                      <a:pt x="1424" y="0"/>
                      <a:pt x="1416" y="704"/>
                      <a:pt x="1256" y="848"/>
                    </a:cubicBezTo>
                    <a:cubicBezTo>
                      <a:pt x="1096" y="992"/>
                      <a:pt x="704" y="904"/>
                      <a:pt x="584" y="944"/>
                    </a:cubicBezTo>
                    <a:cubicBezTo>
                      <a:pt x="464" y="984"/>
                      <a:pt x="624" y="904"/>
                      <a:pt x="536" y="1088"/>
                    </a:cubicBezTo>
                    <a:close/>
                  </a:path>
                </a:pathLst>
              </a:custGeom>
              <a:solidFill>
                <a:srgbClr val="66FF33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pic>
            <p:nvPicPr>
              <p:cNvPr id="262148" name="Picture 4" descr="BD06670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392" y="909"/>
                <a:ext cx="3072" cy="3075"/>
              </a:xfrm>
              <a:prstGeom prst="rect">
                <a:avLst/>
              </a:prstGeom>
              <a:noFill/>
            </p:spPr>
          </p:pic>
        </p:grpSp>
        <p:sp>
          <p:nvSpPr>
            <p:cNvPr id="262149" name="Text Box 5"/>
            <p:cNvSpPr txBox="1">
              <a:spLocks noChangeArrowheads="1"/>
            </p:cNvSpPr>
            <p:nvPr/>
          </p:nvSpPr>
          <p:spPr bwMode="auto">
            <a:xfrm>
              <a:off x="512" y="2346"/>
              <a:ext cx="2608" cy="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23" tIns="65012" rIns="130023" bIns="65012">
              <a:spAutoFit/>
            </a:bodyPr>
            <a:lstStyle/>
            <a:p>
              <a:pPr defTabSz="1298575"/>
              <a:r>
                <a:rPr lang="es-ES_tradnl" sz="2400" b="1">
                  <a:solidFill>
                    <a:srgbClr val="FF0000"/>
                  </a:solidFill>
                  <a:latin typeface="Arial Bold" pitchFamily="-112" charset="0"/>
                  <a:cs typeface="Arial" charset="0"/>
                </a:rPr>
                <a:t>KINESIA</a:t>
              </a:r>
            </a:p>
            <a:p>
              <a:pPr defTabSz="1298575"/>
              <a:r>
                <a:rPr lang="es-ES_tradnl" sz="2400" b="1">
                  <a:solidFill>
                    <a:srgbClr val="292929"/>
                  </a:solidFill>
                  <a:latin typeface="Arial Bold" pitchFamily="-112" charset="0"/>
                  <a:cs typeface="Arial" charset="0"/>
                </a:rPr>
                <a:t>(expresión facial, mirada, posturas, gestos,...)</a:t>
              </a:r>
              <a:endParaRPr lang="es-ES" sz="2400" b="1">
                <a:solidFill>
                  <a:srgbClr val="292929"/>
                </a:solidFill>
                <a:latin typeface="Arial Bold" pitchFamily="-112" charset="0"/>
                <a:cs typeface="Arial" charset="0"/>
              </a:endParaRPr>
            </a:p>
          </p:txBody>
        </p:sp>
        <p:sp>
          <p:nvSpPr>
            <p:cNvPr id="262151" name="Text Box 7"/>
            <p:cNvSpPr txBox="1">
              <a:spLocks noChangeArrowheads="1"/>
            </p:cNvSpPr>
            <p:nvPr/>
          </p:nvSpPr>
          <p:spPr bwMode="auto">
            <a:xfrm>
              <a:off x="5003" y="4705"/>
              <a:ext cx="2901" cy="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23" tIns="65012" rIns="130023" bIns="65012">
              <a:spAutoFit/>
            </a:bodyPr>
            <a:lstStyle/>
            <a:p>
              <a:pPr defTabSz="1298575"/>
              <a:r>
                <a:rPr lang="es-ES_tradnl" sz="2400" b="1">
                  <a:solidFill>
                    <a:srgbClr val="FF0000"/>
                  </a:solidFill>
                  <a:latin typeface="Arial Bold" pitchFamily="-112" charset="0"/>
                  <a:cs typeface="Arial" charset="0"/>
                </a:rPr>
                <a:t>PARALINGÜÍSTICA</a:t>
              </a:r>
            </a:p>
            <a:p>
              <a:pPr defTabSz="1298575"/>
              <a:r>
                <a:rPr lang="es-ES_tradnl" sz="2400" b="1">
                  <a:solidFill>
                    <a:srgbClr val="292929"/>
                  </a:solidFill>
                  <a:latin typeface="Arial Bold" pitchFamily="-112" charset="0"/>
                  <a:cs typeface="Arial" charset="0"/>
                </a:rPr>
                <a:t>(Tono, velocidad, volumen, pronunciación, pausas,...)</a:t>
              </a:r>
              <a:endParaRPr lang="es-ES" sz="2400" b="1">
                <a:solidFill>
                  <a:srgbClr val="292929"/>
                </a:solidFill>
                <a:latin typeface="Arial Bold" pitchFamily="-112" charset="0"/>
                <a:cs typeface="Arial" charset="0"/>
              </a:endParaRPr>
            </a:p>
          </p:txBody>
        </p:sp>
        <p:sp>
          <p:nvSpPr>
            <p:cNvPr id="262152" name="Text Box 8"/>
            <p:cNvSpPr txBox="1">
              <a:spLocks noChangeArrowheads="1"/>
            </p:cNvSpPr>
            <p:nvPr/>
          </p:nvSpPr>
          <p:spPr bwMode="auto">
            <a:xfrm>
              <a:off x="422" y="4342"/>
              <a:ext cx="2522" cy="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23" tIns="65012" rIns="130023" bIns="65012">
              <a:spAutoFit/>
            </a:bodyPr>
            <a:lstStyle/>
            <a:p>
              <a:pPr defTabSz="1298575"/>
              <a:r>
                <a:rPr lang="es-ES_tradnl" sz="2400" b="1">
                  <a:solidFill>
                    <a:srgbClr val="FF0000"/>
                  </a:solidFill>
                  <a:latin typeface="Arial Bold" pitchFamily="-112" charset="0"/>
                  <a:cs typeface="Arial" charset="0"/>
                </a:rPr>
                <a:t>PROYECC. FÍSICA</a:t>
              </a:r>
            </a:p>
            <a:p>
              <a:pPr defTabSz="1298575"/>
              <a:r>
                <a:rPr lang="es-ES_tradnl" sz="2400" b="1">
                  <a:solidFill>
                    <a:srgbClr val="292929"/>
                  </a:solidFill>
                  <a:latin typeface="Arial Bold" pitchFamily="-112" charset="0"/>
                  <a:cs typeface="Arial" charset="0"/>
                </a:rPr>
                <a:t>(Imagen física)</a:t>
              </a:r>
              <a:endParaRPr lang="es-ES" sz="2400" b="1">
                <a:solidFill>
                  <a:srgbClr val="292929"/>
                </a:solidFill>
                <a:latin typeface="Arial Bold" pitchFamily="-112" charset="0"/>
                <a:cs typeface="Arial" charset="0"/>
              </a:endParaRPr>
            </a:p>
          </p:txBody>
        </p:sp>
      </p:grpSp>
      <p:sp>
        <p:nvSpPr>
          <p:cNvPr id="262153" name="Rectangle 9"/>
          <p:cNvSpPr>
            <a:spLocks noChangeArrowheads="1"/>
          </p:cNvSpPr>
          <p:nvPr/>
        </p:nvSpPr>
        <p:spPr bwMode="auto">
          <a:xfrm>
            <a:off x="1606550" y="1924050"/>
            <a:ext cx="10037763" cy="612775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136225" tIns="68113" rIns="136225" bIns="68113" anchor="ctr"/>
          <a:lstStyle/>
          <a:p>
            <a:pPr defTabSz="1203325" eaLnBrk="0" hangingPunct="0"/>
            <a:r>
              <a:rPr lang="es-ES_tradnl" sz="4800">
                <a:solidFill>
                  <a:schemeClr val="hlink"/>
                </a:solidFill>
                <a:latin typeface="Arial Rounded MT Bold" pitchFamily="34" charset="0"/>
              </a:rPr>
              <a:t>La comunicación no verbal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197" name="Group 5"/>
          <p:cNvGrpSpPr>
            <a:grpSpLocks/>
          </p:cNvGrpSpPr>
          <p:nvPr/>
        </p:nvGrpSpPr>
        <p:grpSpPr bwMode="auto">
          <a:xfrm>
            <a:off x="1462088" y="1131888"/>
            <a:ext cx="11052175" cy="7735887"/>
            <a:chOff x="921" y="713"/>
            <a:chExt cx="6962" cy="4873"/>
          </a:xfrm>
        </p:grpSpPr>
        <p:sp>
          <p:nvSpPr>
            <p:cNvPr id="264194" name="Rectangle 2"/>
            <p:cNvSpPr>
              <a:spLocks noChangeArrowheads="1"/>
            </p:cNvSpPr>
            <p:nvPr/>
          </p:nvSpPr>
          <p:spPr bwMode="auto">
            <a:xfrm>
              <a:off x="1102" y="713"/>
              <a:ext cx="3161" cy="499"/>
            </a:xfrm>
            <a:prstGeom prst="rect">
              <a:avLst/>
            </a:prstGeom>
            <a:solidFill>
              <a:srgbClr val="FFFF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136225" tIns="68113" rIns="136225" bIns="68113" anchor="ctr"/>
            <a:lstStyle/>
            <a:p>
              <a:pPr defTabSz="1203325" eaLnBrk="0" hangingPunct="0"/>
              <a:r>
                <a:rPr lang="es-ES_tradnl" sz="4800">
                  <a:solidFill>
                    <a:schemeClr val="hlink"/>
                  </a:solidFill>
                  <a:latin typeface="Arial Rounded MT Bold" pitchFamily="34" charset="0"/>
                </a:rPr>
                <a:t>Kinesia</a:t>
              </a:r>
            </a:p>
          </p:txBody>
        </p:sp>
        <p:sp>
          <p:nvSpPr>
            <p:cNvPr id="264195" name="Text Box 3"/>
            <p:cNvSpPr txBox="1">
              <a:spLocks noChangeArrowheads="1"/>
            </p:cNvSpPr>
            <p:nvPr/>
          </p:nvSpPr>
          <p:spPr bwMode="auto">
            <a:xfrm>
              <a:off x="921" y="1847"/>
              <a:ext cx="6962" cy="19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35" tIns="65019" rIns="130035" bIns="65019">
              <a:spAutoFit/>
            </a:bodyPr>
            <a:lstStyle/>
            <a:p>
              <a:pPr algn="just" defTabSz="1300163">
                <a:lnSpc>
                  <a:spcPct val="110000"/>
                </a:lnSpc>
                <a:spcBef>
                  <a:spcPct val="50000"/>
                </a:spcBef>
                <a:buFontTx/>
                <a:buChar char="•"/>
              </a:pP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 Si no </a:t>
              </a:r>
              <a:r>
                <a:rPr lang="es-ES" sz="2400" b="1">
                  <a:solidFill>
                    <a:srgbClr val="434343"/>
                  </a:solidFill>
                  <a:latin typeface="Arial Bold" pitchFamily="-112" charset="0"/>
                </a:rPr>
                <a:t>miramos a los ojos</a:t>
              </a: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 a la persona con la que estamos hablando, no nos escucharán y perderemos mucha credibilidad</a:t>
              </a:r>
            </a:p>
            <a:p>
              <a:pPr algn="just" defTabSz="1300163">
                <a:lnSpc>
                  <a:spcPct val="110000"/>
                </a:lnSpc>
                <a:spcBef>
                  <a:spcPct val="50000"/>
                </a:spcBef>
                <a:buFontTx/>
                <a:buChar char="•"/>
              </a:pP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Con los gestos, debemos de </a:t>
              </a:r>
              <a:r>
                <a:rPr lang="es-ES" sz="2400" b="1">
                  <a:solidFill>
                    <a:srgbClr val="434343"/>
                  </a:solidFill>
                  <a:latin typeface="Arial Bold" pitchFamily="-112" charset="0"/>
                </a:rPr>
                <a:t>ser naturales</a:t>
              </a: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 o distraeremos al interlocutor. Han de ser </a:t>
              </a:r>
              <a:r>
                <a:rPr lang="es-ES" sz="2400" b="1">
                  <a:solidFill>
                    <a:srgbClr val="434343"/>
                  </a:solidFill>
                  <a:latin typeface="Arial Bold" pitchFamily="-112" charset="0"/>
                </a:rPr>
                <a:t>congruentes y que ayuden</a:t>
              </a: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 al mensaje oral. </a:t>
              </a:r>
            </a:p>
            <a:p>
              <a:pPr algn="just" defTabSz="1300163">
                <a:lnSpc>
                  <a:spcPct val="110000"/>
                </a:lnSpc>
                <a:spcBef>
                  <a:spcPct val="50000"/>
                </a:spcBef>
                <a:buFontTx/>
                <a:buChar char="•"/>
              </a:pP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Cuidado, </a:t>
              </a:r>
              <a:r>
                <a:rPr lang="es-ES" sz="2400" b="1">
                  <a:solidFill>
                    <a:srgbClr val="434343"/>
                  </a:solidFill>
                  <a:latin typeface="Arial Bold" pitchFamily="-112" charset="0"/>
                </a:rPr>
                <a:t>los gestos nos delatan</a:t>
              </a: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. Se trata de un </a:t>
              </a:r>
              <a:r>
                <a:rPr lang="es-ES" sz="2400" b="1">
                  <a:solidFill>
                    <a:srgbClr val="434343"/>
                  </a:solidFill>
                  <a:latin typeface="Arial Bold" pitchFamily="-112" charset="0"/>
                </a:rPr>
                <a:t>mecanismo inconsciente. </a:t>
              </a:r>
            </a:p>
            <a:p>
              <a:pPr algn="just" defTabSz="1300163">
                <a:lnSpc>
                  <a:spcPct val="110000"/>
                </a:lnSpc>
                <a:spcBef>
                  <a:spcPct val="50000"/>
                </a:spcBef>
                <a:buFontTx/>
                <a:buChar char="•"/>
              </a:pP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Además, hemos de concentrarnos y </a:t>
              </a:r>
              <a:r>
                <a:rPr lang="es-ES" sz="2400" b="1">
                  <a:solidFill>
                    <a:srgbClr val="434343"/>
                  </a:solidFill>
                  <a:latin typeface="Arial Bold" pitchFamily="-112" charset="0"/>
                </a:rPr>
                <a:t>no compaginar  varias tareas</a:t>
              </a: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 al mismo tiempo. </a:t>
              </a:r>
            </a:p>
          </p:txBody>
        </p:sp>
        <p:sp>
          <p:nvSpPr>
            <p:cNvPr id="264196" name="Rectangle 4"/>
            <p:cNvSpPr>
              <a:spLocks noChangeArrowheads="1"/>
            </p:cNvSpPr>
            <p:nvPr/>
          </p:nvSpPr>
          <p:spPr bwMode="auto">
            <a:xfrm>
              <a:off x="1180" y="5011"/>
              <a:ext cx="6479" cy="5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defTabSz="1076325">
                <a:spcBef>
                  <a:spcPct val="50000"/>
                </a:spcBef>
              </a:pPr>
              <a:r>
                <a:rPr lang="es-ES" sz="2400" b="1">
                  <a:solidFill>
                    <a:srgbClr val="D60000"/>
                  </a:solidFill>
                  <a:latin typeface="Arial Bold" pitchFamily="-112" charset="0"/>
                </a:rPr>
                <a:t>Los gestos son una herramienta sutil </a:t>
              </a:r>
            </a:p>
            <a:p>
              <a:pPr defTabSz="1076325">
                <a:spcBef>
                  <a:spcPct val="50000"/>
                </a:spcBef>
              </a:pPr>
              <a:r>
                <a:rPr lang="es-ES" sz="2400" b="1">
                  <a:solidFill>
                    <a:srgbClr val="D60000"/>
                  </a:solidFill>
                  <a:latin typeface="Arial Bold" pitchFamily="-112" charset="0"/>
                </a:rPr>
                <a:t>de reforzar y ser más claros: </a:t>
              </a:r>
              <a:r>
                <a:rPr lang="es-ES" sz="2400" b="1">
                  <a:solidFill>
                    <a:srgbClr val="D6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old" pitchFamily="-112" charset="0"/>
                </a:rPr>
                <a:t>seremos más efectivos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46" name="Group 6"/>
          <p:cNvGrpSpPr>
            <a:grpSpLocks/>
          </p:cNvGrpSpPr>
          <p:nvPr/>
        </p:nvGrpSpPr>
        <p:grpSpPr bwMode="auto">
          <a:xfrm>
            <a:off x="1677988" y="989013"/>
            <a:ext cx="11050587" cy="7648575"/>
            <a:chOff x="1057" y="623"/>
            <a:chExt cx="6961" cy="4818"/>
          </a:xfrm>
        </p:grpSpPr>
        <p:sp>
          <p:nvSpPr>
            <p:cNvPr id="266242" name="Rectangle 2"/>
            <p:cNvSpPr>
              <a:spLocks noChangeArrowheads="1"/>
            </p:cNvSpPr>
            <p:nvPr/>
          </p:nvSpPr>
          <p:spPr bwMode="auto">
            <a:xfrm>
              <a:off x="1057" y="623"/>
              <a:ext cx="3735" cy="449"/>
            </a:xfrm>
            <a:prstGeom prst="rect">
              <a:avLst/>
            </a:prstGeom>
            <a:solidFill>
              <a:srgbClr val="FFFF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136225" tIns="68113" rIns="136225" bIns="68113" anchor="ctr"/>
            <a:lstStyle/>
            <a:p>
              <a:pPr defTabSz="1203325" eaLnBrk="0" hangingPunct="0"/>
              <a:r>
                <a:rPr lang="es-ES_tradnl" sz="4800">
                  <a:solidFill>
                    <a:schemeClr val="hlink"/>
                  </a:solidFill>
                  <a:latin typeface="Arial Rounded MT Bold" pitchFamily="34" charset="0"/>
                </a:rPr>
                <a:t>Paralingüística</a:t>
              </a:r>
            </a:p>
          </p:txBody>
        </p:sp>
        <p:sp>
          <p:nvSpPr>
            <p:cNvPr id="266243" name="Text Box 3"/>
            <p:cNvSpPr txBox="1">
              <a:spLocks noChangeArrowheads="1"/>
            </p:cNvSpPr>
            <p:nvPr/>
          </p:nvSpPr>
          <p:spPr bwMode="auto">
            <a:xfrm>
              <a:off x="1057" y="2165"/>
              <a:ext cx="6961" cy="1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35" tIns="65019" rIns="130035" bIns="65019">
              <a:spAutoFit/>
            </a:bodyPr>
            <a:lstStyle/>
            <a:p>
              <a:pPr marL="252413" indent="-252413" algn="just" defTabSz="1300163">
                <a:spcBef>
                  <a:spcPct val="50000"/>
                </a:spcBef>
                <a:buFontTx/>
                <a:buChar char="•"/>
              </a:pP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Comienza a hablar </a:t>
              </a:r>
              <a:r>
                <a:rPr lang="es-ES" sz="2400" b="1">
                  <a:solidFill>
                    <a:srgbClr val="434343"/>
                  </a:solidFill>
                  <a:latin typeface="Arial Bold" pitchFamily="-112" charset="0"/>
                </a:rPr>
                <a:t>despacio y enfatizando</a:t>
              </a: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 lo que  consideremos i</a:t>
              </a:r>
              <a:r>
                <a:rPr lang="es-ES" sz="2400" b="1">
                  <a:solidFill>
                    <a:srgbClr val="434343"/>
                  </a:solidFill>
                  <a:latin typeface="Arial Bold" pitchFamily="-112" charset="0"/>
                </a:rPr>
                <a:t>mportante</a:t>
              </a:r>
            </a:p>
            <a:p>
              <a:pPr marL="252413" indent="-252413" algn="just" defTabSz="1300163">
                <a:spcBef>
                  <a:spcPct val="50000"/>
                </a:spcBef>
                <a:buFontTx/>
                <a:buChar char="•"/>
              </a:pP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 Si nos comunicamos con </a:t>
              </a:r>
              <a:r>
                <a:rPr lang="es-ES" sz="2400" b="1">
                  <a:solidFill>
                    <a:srgbClr val="434343"/>
                  </a:solidFill>
                  <a:latin typeface="Arial Bold" pitchFamily="-112" charset="0"/>
                </a:rPr>
                <a:t>un tono distendido y relajado</a:t>
              </a: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 (e incluso sonriendo), la persona que nos escucha reaccionará de la misma manera.</a:t>
              </a:r>
            </a:p>
            <a:p>
              <a:pPr marL="252413" indent="-252413" algn="just" defTabSz="1300163">
                <a:spcBef>
                  <a:spcPct val="50000"/>
                </a:spcBef>
                <a:buFontTx/>
                <a:buChar char="•"/>
              </a:pP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 </a:t>
              </a:r>
              <a:r>
                <a:rPr lang="es-ES" sz="2400" b="1">
                  <a:solidFill>
                    <a:srgbClr val="434343"/>
                  </a:solidFill>
                  <a:latin typeface="Arial Bold" pitchFamily="-112" charset="0"/>
                </a:rPr>
                <a:t>Regulemos el tono de voz</a:t>
              </a: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 si queremos reforzar una idea, restar importancia a un hecho, dar una opinión contraria, darle valor emotivo al mensaje, etc. </a:t>
              </a:r>
              <a:endParaRPr lang="es-ES" sz="2400" i="1">
                <a:solidFill>
                  <a:schemeClr val="tx1"/>
                </a:solidFill>
                <a:latin typeface="Arial Bold" pitchFamily="-112" charset="0"/>
              </a:endParaRPr>
            </a:p>
          </p:txBody>
        </p:sp>
        <p:sp>
          <p:nvSpPr>
            <p:cNvPr id="266244" name="Rectangle 4"/>
            <p:cNvSpPr>
              <a:spLocks noChangeArrowheads="1"/>
            </p:cNvSpPr>
            <p:nvPr/>
          </p:nvSpPr>
          <p:spPr bwMode="auto">
            <a:xfrm>
              <a:off x="1379" y="4981"/>
              <a:ext cx="6204" cy="46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defTabSz="1076325">
                <a:spcBef>
                  <a:spcPct val="50000"/>
                </a:spcBef>
              </a:pPr>
              <a:r>
                <a:rPr lang="es-ES" sz="2400" b="1">
                  <a:solidFill>
                    <a:srgbClr val="D60000"/>
                  </a:solidFill>
                  <a:latin typeface="Arial Bold" pitchFamily="-112" charset="0"/>
                </a:rPr>
                <a:t>El tono de voz es un regulador de importancia que evita la monotonía: </a:t>
              </a:r>
              <a:r>
                <a:rPr lang="es-ES" sz="2400" b="1">
                  <a:solidFill>
                    <a:srgbClr val="D6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old" pitchFamily="-112" charset="0"/>
                </a:rPr>
                <a:t>Elige el tono más adecuado</a:t>
              </a:r>
            </a:p>
          </p:txBody>
        </p:sp>
        <p:pic>
          <p:nvPicPr>
            <p:cNvPr id="266245" name="Picture 5" descr="comunic02%255B1%255D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640" y="1122"/>
              <a:ext cx="1162" cy="87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8305" name="Group 17"/>
          <p:cNvGrpSpPr>
            <a:grpSpLocks/>
          </p:cNvGrpSpPr>
          <p:nvPr/>
        </p:nvGrpSpPr>
        <p:grpSpPr bwMode="auto">
          <a:xfrm>
            <a:off x="1101725" y="1276350"/>
            <a:ext cx="11615738" cy="6983413"/>
            <a:chOff x="875" y="804"/>
            <a:chExt cx="7317" cy="4399"/>
          </a:xfrm>
        </p:grpSpPr>
        <p:sp>
          <p:nvSpPr>
            <p:cNvPr id="268290" name="Rectangle 2"/>
            <p:cNvSpPr>
              <a:spLocks noChangeArrowheads="1"/>
            </p:cNvSpPr>
            <p:nvPr/>
          </p:nvSpPr>
          <p:spPr bwMode="auto">
            <a:xfrm>
              <a:off x="1873" y="804"/>
              <a:ext cx="2265" cy="521"/>
            </a:xfrm>
            <a:prstGeom prst="rect">
              <a:avLst/>
            </a:prstGeom>
            <a:solidFill>
              <a:srgbClr val="FFFF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136225" tIns="68113" rIns="136225" bIns="68113" anchor="ctr"/>
            <a:lstStyle/>
            <a:p>
              <a:pPr defTabSz="1203325" eaLnBrk="0" hangingPunct="0"/>
              <a:r>
                <a:rPr lang="es-ES_tradnl" sz="4800">
                  <a:solidFill>
                    <a:schemeClr val="hlink"/>
                  </a:solidFill>
                  <a:latin typeface="Arial Rounded MT Bold" pitchFamily="34" charset="0"/>
                </a:rPr>
                <a:t>Proxémica</a:t>
              </a:r>
            </a:p>
          </p:txBody>
        </p:sp>
        <p:sp>
          <p:nvSpPr>
            <p:cNvPr id="268291" name="Text Box 3"/>
            <p:cNvSpPr txBox="1">
              <a:spLocks noChangeArrowheads="1"/>
            </p:cNvSpPr>
            <p:nvPr/>
          </p:nvSpPr>
          <p:spPr bwMode="auto">
            <a:xfrm>
              <a:off x="875" y="1983"/>
              <a:ext cx="6963" cy="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35" tIns="65019" rIns="130035" bIns="65019">
              <a:spAutoFit/>
            </a:bodyPr>
            <a:lstStyle/>
            <a:p>
              <a:pPr algn="l" defTabSz="1300163">
                <a:spcBef>
                  <a:spcPct val="50000"/>
                </a:spcBef>
              </a:pP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El contacto próximo con tu interlocutor hace más creíbles tus palabras, aproxímate a él pero </a:t>
              </a:r>
              <a:r>
                <a:rPr lang="es-ES" sz="2400" b="1">
                  <a:solidFill>
                    <a:srgbClr val="434343"/>
                  </a:solidFill>
                  <a:latin typeface="Arial Bold" pitchFamily="-112" charset="0"/>
                </a:rPr>
                <a:t>¡¡no te pases!!</a:t>
              </a:r>
              <a:endParaRPr lang="es-ES" sz="2400">
                <a:solidFill>
                  <a:srgbClr val="434343"/>
                </a:solidFill>
                <a:latin typeface="Arial Bold" pitchFamily="-112" charset="0"/>
              </a:endParaRPr>
            </a:p>
          </p:txBody>
        </p:sp>
        <p:grpSp>
          <p:nvGrpSpPr>
            <p:cNvPr id="268292" name="Group 4"/>
            <p:cNvGrpSpPr>
              <a:grpSpLocks/>
            </p:cNvGrpSpPr>
            <p:nvPr/>
          </p:nvGrpSpPr>
          <p:grpSpPr bwMode="auto">
            <a:xfrm>
              <a:off x="1150" y="2845"/>
              <a:ext cx="7042" cy="1502"/>
              <a:chOff x="560" y="2496"/>
              <a:chExt cx="4800" cy="1056"/>
            </a:xfrm>
          </p:grpSpPr>
          <p:sp>
            <p:nvSpPr>
              <p:cNvPr id="268293" name="AutoShape 5"/>
              <p:cNvSpPr>
                <a:spLocks noChangeArrowheads="1"/>
              </p:cNvSpPr>
              <p:nvPr/>
            </p:nvSpPr>
            <p:spPr bwMode="auto">
              <a:xfrm>
                <a:off x="3880" y="2496"/>
                <a:ext cx="1480" cy="1056"/>
              </a:xfrm>
              <a:prstGeom prst="roundRect">
                <a:avLst>
                  <a:gd name="adj" fmla="val 12495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68294" name="Rectangle 6"/>
              <p:cNvSpPr>
                <a:spLocks noChangeArrowheads="1"/>
              </p:cNvSpPr>
              <p:nvPr/>
            </p:nvSpPr>
            <p:spPr bwMode="auto">
              <a:xfrm>
                <a:off x="4201" y="2699"/>
                <a:ext cx="1150" cy="60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128681" tIns="63213" rIns="128681" bIns="63213">
                <a:spAutoFit/>
              </a:bodyPr>
              <a:lstStyle/>
              <a:p>
                <a:pPr defTabSz="1084263" eaLnBrk="0" hangingPunct="0"/>
                <a:r>
                  <a:rPr lang="es-ES_tradnl" sz="2300" b="1">
                    <a:solidFill>
                      <a:srgbClr val="D60000"/>
                    </a:solidFill>
                    <a:latin typeface="Comic Sans MS" pitchFamily="66" charset="0"/>
                  </a:rPr>
                  <a:t>ZONA</a:t>
                </a:r>
              </a:p>
              <a:p>
                <a:pPr defTabSz="1084263" eaLnBrk="0" hangingPunct="0"/>
                <a:r>
                  <a:rPr lang="es-ES_tradnl" sz="2300" b="1">
                    <a:solidFill>
                      <a:srgbClr val="D60000"/>
                    </a:solidFill>
                    <a:latin typeface="Comic Sans MS" pitchFamily="66" charset="0"/>
                  </a:rPr>
                  <a:t>PÚBLICA</a:t>
                </a:r>
              </a:p>
              <a:p>
                <a:pPr defTabSz="1084263" eaLnBrk="0" hangingPunct="0">
                  <a:spcBef>
                    <a:spcPct val="50000"/>
                  </a:spcBef>
                </a:pPr>
                <a:r>
                  <a:rPr lang="es-ES_tradnl" sz="2300" b="1">
                    <a:solidFill>
                      <a:srgbClr val="D60000"/>
                    </a:solidFill>
                    <a:latin typeface="Comic Sans MS" pitchFamily="66" charset="0"/>
                  </a:rPr>
                  <a:t>más de 3,6 m</a:t>
                </a:r>
              </a:p>
            </p:txBody>
          </p:sp>
          <p:sp>
            <p:nvSpPr>
              <p:cNvPr id="268295" name="AutoShape 7"/>
              <p:cNvSpPr>
                <a:spLocks noChangeArrowheads="1"/>
              </p:cNvSpPr>
              <p:nvPr/>
            </p:nvSpPr>
            <p:spPr bwMode="auto">
              <a:xfrm>
                <a:off x="2752" y="2496"/>
                <a:ext cx="1480" cy="1054"/>
              </a:xfrm>
              <a:prstGeom prst="roundRect">
                <a:avLst>
                  <a:gd name="adj" fmla="val 12495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68296" name="Rectangle 8"/>
              <p:cNvSpPr>
                <a:spLocks noChangeArrowheads="1"/>
              </p:cNvSpPr>
              <p:nvPr/>
            </p:nvSpPr>
            <p:spPr bwMode="auto">
              <a:xfrm>
                <a:off x="3112" y="2697"/>
                <a:ext cx="1090" cy="6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128681" tIns="63213" rIns="128681" bIns="63213">
                <a:spAutoFit/>
              </a:bodyPr>
              <a:lstStyle/>
              <a:p>
                <a:pPr defTabSz="1084263" eaLnBrk="0" hangingPunct="0"/>
                <a:r>
                  <a:rPr lang="es-ES_tradnl" sz="2300" b="1">
                    <a:solidFill>
                      <a:srgbClr val="D60000"/>
                    </a:solidFill>
                    <a:latin typeface="Comic Sans MS" pitchFamily="66" charset="0"/>
                  </a:rPr>
                  <a:t>ZONA</a:t>
                </a:r>
              </a:p>
              <a:p>
                <a:pPr defTabSz="1084263" eaLnBrk="0" hangingPunct="0"/>
                <a:r>
                  <a:rPr lang="es-ES_tradnl" sz="2300" b="1">
                    <a:solidFill>
                      <a:srgbClr val="D60000"/>
                    </a:solidFill>
                    <a:latin typeface="Comic Sans MS" pitchFamily="66" charset="0"/>
                  </a:rPr>
                  <a:t>SOCIAL</a:t>
                </a:r>
              </a:p>
              <a:p>
                <a:pPr defTabSz="1084263" eaLnBrk="0" hangingPunct="0">
                  <a:spcBef>
                    <a:spcPct val="50000"/>
                  </a:spcBef>
                </a:pPr>
                <a:r>
                  <a:rPr lang="es-ES_tradnl" sz="2300" b="1">
                    <a:solidFill>
                      <a:srgbClr val="D60000"/>
                    </a:solidFill>
                    <a:latin typeface="Comic Sans MS" pitchFamily="66" charset="0"/>
                  </a:rPr>
                  <a:t> 1,23 - 3,6 m</a:t>
                </a:r>
              </a:p>
            </p:txBody>
          </p:sp>
          <p:sp>
            <p:nvSpPr>
              <p:cNvPr id="268297" name="AutoShape 9"/>
              <p:cNvSpPr>
                <a:spLocks noChangeArrowheads="1"/>
              </p:cNvSpPr>
              <p:nvPr/>
            </p:nvSpPr>
            <p:spPr bwMode="auto">
              <a:xfrm>
                <a:off x="1600" y="2496"/>
                <a:ext cx="1480" cy="1056"/>
              </a:xfrm>
              <a:prstGeom prst="roundRect">
                <a:avLst>
                  <a:gd name="adj" fmla="val 12495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68298" name="Rectangle 10"/>
              <p:cNvSpPr>
                <a:spLocks noChangeArrowheads="1"/>
              </p:cNvSpPr>
              <p:nvPr/>
            </p:nvSpPr>
            <p:spPr bwMode="auto">
              <a:xfrm>
                <a:off x="2029" y="2699"/>
                <a:ext cx="1150" cy="60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128681" tIns="63213" rIns="128681" bIns="63213">
                <a:spAutoFit/>
              </a:bodyPr>
              <a:lstStyle/>
              <a:p>
                <a:pPr defTabSz="1084263" eaLnBrk="0" hangingPunct="0"/>
                <a:r>
                  <a:rPr lang="es-ES_tradnl" sz="2300" b="1">
                    <a:solidFill>
                      <a:srgbClr val="D60000"/>
                    </a:solidFill>
                    <a:latin typeface="Comic Sans MS" pitchFamily="66" charset="0"/>
                  </a:rPr>
                  <a:t>ZONA</a:t>
                </a:r>
              </a:p>
              <a:p>
                <a:pPr defTabSz="1084263" eaLnBrk="0" hangingPunct="0"/>
                <a:r>
                  <a:rPr lang="es-ES_tradnl" sz="2300" b="1">
                    <a:solidFill>
                      <a:srgbClr val="D60000"/>
                    </a:solidFill>
                    <a:latin typeface="Comic Sans MS" pitchFamily="66" charset="0"/>
                  </a:rPr>
                  <a:t>PERSONAL</a:t>
                </a:r>
              </a:p>
              <a:p>
                <a:pPr defTabSz="1084263" eaLnBrk="0" hangingPunct="0">
                  <a:spcBef>
                    <a:spcPct val="50000"/>
                  </a:spcBef>
                </a:pPr>
                <a:r>
                  <a:rPr lang="es-ES_tradnl" sz="2300" b="1">
                    <a:solidFill>
                      <a:srgbClr val="D60000"/>
                    </a:solidFill>
                    <a:latin typeface="Comic Sans MS" pitchFamily="66" charset="0"/>
                  </a:rPr>
                  <a:t>46 cm - 1,22 m</a:t>
                </a:r>
              </a:p>
            </p:txBody>
          </p:sp>
          <p:sp>
            <p:nvSpPr>
              <p:cNvPr id="268299" name="AutoShape 11"/>
              <p:cNvSpPr>
                <a:spLocks noChangeArrowheads="1"/>
              </p:cNvSpPr>
              <p:nvPr/>
            </p:nvSpPr>
            <p:spPr bwMode="auto">
              <a:xfrm>
                <a:off x="560" y="2496"/>
                <a:ext cx="1480" cy="1054"/>
              </a:xfrm>
              <a:prstGeom prst="roundRect">
                <a:avLst>
                  <a:gd name="adj" fmla="val 12495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68300" name="Rectangle 12"/>
              <p:cNvSpPr>
                <a:spLocks noChangeArrowheads="1"/>
              </p:cNvSpPr>
              <p:nvPr/>
            </p:nvSpPr>
            <p:spPr bwMode="auto">
              <a:xfrm>
                <a:off x="1226" y="2699"/>
                <a:ext cx="838" cy="60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128681" tIns="63213" rIns="128681" bIns="63213">
                <a:spAutoFit/>
              </a:bodyPr>
              <a:lstStyle/>
              <a:p>
                <a:pPr defTabSz="1084263" eaLnBrk="0" hangingPunct="0"/>
                <a:r>
                  <a:rPr lang="es-ES_tradnl" sz="2300" b="1">
                    <a:solidFill>
                      <a:srgbClr val="D60000"/>
                    </a:solidFill>
                    <a:latin typeface="Comic Sans MS" pitchFamily="66" charset="0"/>
                  </a:rPr>
                  <a:t>ZONA</a:t>
                </a:r>
              </a:p>
              <a:p>
                <a:pPr defTabSz="1084263" eaLnBrk="0" hangingPunct="0"/>
                <a:r>
                  <a:rPr lang="es-ES_tradnl" sz="2300" b="1">
                    <a:solidFill>
                      <a:srgbClr val="D60000"/>
                    </a:solidFill>
                    <a:latin typeface="Comic Sans MS" pitchFamily="66" charset="0"/>
                  </a:rPr>
                  <a:t>ÍNTIMA</a:t>
                </a:r>
              </a:p>
              <a:p>
                <a:pPr defTabSz="1084263" eaLnBrk="0" hangingPunct="0">
                  <a:spcBef>
                    <a:spcPct val="50000"/>
                  </a:spcBef>
                </a:pPr>
                <a:r>
                  <a:rPr lang="es-ES_tradnl" sz="2300" b="1">
                    <a:solidFill>
                      <a:srgbClr val="D60000"/>
                    </a:solidFill>
                    <a:latin typeface="Comic Sans MS" pitchFamily="66" charset="0"/>
                  </a:rPr>
                  <a:t>14-45 cm</a:t>
                </a:r>
              </a:p>
            </p:txBody>
          </p:sp>
          <p:pic>
            <p:nvPicPr>
              <p:cNvPr id="268301" name="Picture 13" descr="j0078708"/>
              <p:cNvPicPr>
                <a:picLocks noChangeAspect="1" noChangeArrowheads="1"/>
              </p:cNvPicPr>
              <p:nvPr/>
            </p:nvPicPr>
            <p:blipFill>
              <a:blip r:embed="rId3">
                <a:grayscl/>
              </a:blip>
              <a:srcRect/>
              <a:stretch>
                <a:fillRect/>
              </a:stretch>
            </p:blipFill>
            <p:spPr bwMode="auto">
              <a:xfrm>
                <a:off x="576" y="2640"/>
                <a:ext cx="687" cy="768"/>
              </a:xfrm>
              <a:prstGeom prst="rect">
                <a:avLst/>
              </a:prstGeom>
              <a:noFill/>
            </p:spPr>
          </p:pic>
        </p:grpSp>
        <p:sp>
          <p:nvSpPr>
            <p:cNvPr id="268302" name="Rectangle 14"/>
            <p:cNvSpPr>
              <a:spLocks noChangeArrowheads="1"/>
            </p:cNvSpPr>
            <p:nvPr/>
          </p:nvSpPr>
          <p:spPr bwMode="auto">
            <a:xfrm>
              <a:off x="1196" y="4743"/>
              <a:ext cx="6238" cy="46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defTabSz="1076325">
                <a:spcBef>
                  <a:spcPct val="50000"/>
                </a:spcBef>
              </a:pPr>
              <a:r>
                <a:rPr lang="es-ES" sz="2400" b="1">
                  <a:solidFill>
                    <a:srgbClr val="D60000"/>
                  </a:solidFill>
                  <a:latin typeface="Arial Bold" pitchFamily="-112" charset="0"/>
                </a:rPr>
                <a:t>Medir la distancia y el contacto físico nos permite gestionar las emociones con las personas</a:t>
              </a:r>
            </a:p>
          </p:txBody>
        </p:sp>
        <p:pic>
          <p:nvPicPr>
            <p:cNvPr id="268303" name="Picture 15" descr="partners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31" y="1167"/>
              <a:ext cx="429" cy="640"/>
            </a:xfrm>
            <a:prstGeom prst="rect">
              <a:avLst/>
            </a:prstGeom>
            <a:noFill/>
          </p:spPr>
        </p:pic>
      </p:grpSp>
      <p:pic>
        <p:nvPicPr>
          <p:cNvPr id="268304" name="Picture 16" descr="Mindmeld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62088" y="484188"/>
            <a:ext cx="1093787" cy="13319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0341" name="Group 5"/>
          <p:cNvGrpSpPr>
            <a:grpSpLocks/>
          </p:cNvGrpSpPr>
          <p:nvPr/>
        </p:nvGrpSpPr>
        <p:grpSpPr bwMode="auto">
          <a:xfrm>
            <a:off x="1317625" y="1636713"/>
            <a:ext cx="11052175" cy="6540500"/>
            <a:chOff x="830" y="1031"/>
            <a:chExt cx="6962" cy="4120"/>
          </a:xfrm>
        </p:grpSpPr>
        <p:sp>
          <p:nvSpPr>
            <p:cNvPr id="270338" name="Rectangle 2"/>
            <p:cNvSpPr>
              <a:spLocks noChangeArrowheads="1"/>
            </p:cNvSpPr>
            <p:nvPr/>
          </p:nvSpPr>
          <p:spPr bwMode="auto">
            <a:xfrm>
              <a:off x="1102" y="1031"/>
              <a:ext cx="3852" cy="436"/>
            </a:xfrm>
            <a:prstGeom prst="rect">
              <a:avLst/>
            </a:prstGeom>
            <a:solidFill>
              <a:srgbClr val="FFFF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136225" tIns="68113" rIns="136225" bIns="68113" anchor="ctr"/>
            <a:lstStyle/>
            <a:p>
              <a:pPr defTabSz="1203325" eaLnBrk="0" hangingPunct="0"/>
              <a:r>
                <a:rPr lang="es-ES_tradnl" sz="4800">
                  <a:solidFill>
                    <a:schemeClr val="hlink"/>
                  </a:solidFill>
                  <a:latin typeface="Arial Rounded MT Bold" pitchFamily="34" charset="0"/>
                </a:rPr>
                <a:t>Proyección física</a:t>
              </a:r>
            </a:p>
          </p:txBody>
        </p:sp>
        <p:sp>
          <p:nvSpPr>
            <p:cNvPr id="270339" name="Text Box 3"/>
            <p:cNvSpPr txBox="1">
              <a:spLocks noChangeArrowheads="1"/>
            </p:cNvSpPr>
            <p:nvPr/>
          </p:nvSpPr>
          <p:spPr bwMode="auto">
            <a:xfrm>
              <a:off x="830" y="3344"/>
              <a:ext cx="6962" cy="18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35" tIns="65019" rIns="130035" bIns="65019">
              <a:spAutoFit/>
            </a:bodyPr>
            <a:lstStyle/>
            <a:p>
              <a:pPr marL="252413" indent="-252413" algn="just" defTabSz="1300163">
                <a:lnSpc>
                  <a:spcPct val="120000"/>
                </a:lnSpc>
                <a:spcBef>
                  <a:spcPct val="50000"/>
                </a:spcBef>
                <a:buFontTx/>
                <a:buChar char="•"/>
              </a:pP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 La </a:t>
              </a:r>
              <a:r>
                <a:rPr lang="es-ES" sz="2400" b="1">
                  <a:solidFill>
                    <a:srgbClr val="434343"/>
                  </a:solidFill>
                  <a:latin typeface="Arial Bold" pitchFamily="-112" charset="0"/>
                </a:rPr>
                <a:t>primera impresión visual es vital en el mundo en el que vivimos </a:t>
              </a: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porque proyectamos a través de ella </a:t>
              </a:r>
              <a:r>
                <a:rPr lang="es-ES" sz="2400" b="1">
                  <a:solidFill>
                    <a:srgbClr val="434343"/>
                  </a:solidFill>
                  <a:latin typeface="Arial Bold" pitchFamily="-112" charset="0"/>
                </a:rPr>
                <a:t>nuestra personalidad</a:t>
              </a: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. </a:t>
              </a:r>
            </a:p>
            <a:p>
              <a:pPr marL="252413" indent="-252413" algn="just" defTabSz="1300163">
                <a:lnSpc>
                  <a:spcPct val="120000"/>
                </a:lnSpc>
                <a:spcBef>
                  <a:spcPct val="50000"/>
                </a:spcBef>
                <a:buFontTx/>
                <a:buChar char="•"/>
              </a:pP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Se trata de un proceso psicológico de “pre-juicio” y expectativas. </a:t>
              </a:r>
            </a:p>
            <a:p>
              <a:pPr marL="252413" indent="-252413" algn="just" defTabSz="1300163">
                <a:lnSpc>
                  <a:spcPct val="120000"/>
                </a:lnSpc>
                <a:spcBef>
                  <a:spcPct val="50000"/>
                </a:spcBef>
                <a:buFontTx/>
                <a:buChar char="•"/>
              </a:pPr>
              <a:r>
                <a:rPr lang="es-ES" sz="2400">
                  <a:solidFill>
                    <a:srgbClr val="434343"/>
                  </a:solidFill>
                  <a:latin typeface="Arial Bold" pitchFamily="-112" charset="0"/>
                </a:rPr>
                <a:t> Una imagen adecuada hace más receptiva a la persona que nos escucha. </a:t>
              </a:r>
            </a:p>
            <a:p>
              <a:pPr marL="252413" indent="-252413" defTabSz="1300163">
                <a:lnSpc>
                  <a:spcPct val="120000"/>
                </a:lnSpc>
                <a:spcBef>
                  <a:spcPct val="50000"/>
                </a:spcBef>
              </a:pPr>
              <a:r>
                <a:rPr lang="es-ES" sz="2400" b="1" i="1">
                  <a:solidFill>
                    <a:srgbClr val="FF0000"/>
                  </a:solidFill>
                  <a:latin typeface="Arial Bold" pitchFamily="-112" charset="0"/>
                </a:rPr>
                <a:t>“Una imagen vale más que mil palabras…!</a:t>
              </a:r>
            </a:p>
          </p:txBody>
        </p:sp>
        <p:pic>
          <p:nvPicPr>
            <p:cNvPr id="270340" name="Picture 4" descr="j007876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323" y="1983"/>
              <a:ext cx="1336" cy="887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370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004800" cy="975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86371" name="Rectangle 2"/>
          <p:cNvSpPr>
            <a:spLocks/>
          </p:cNvSpPr>
          <p:nvPr/>
        </p:nvSpPr>
        <p:spPr bwMode="auto">
          <a:xfrm>
            <a:off x="7510463" y="6704013"/>
            <a:ext cx="4895850" cy="1949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4000">
                <a:solidFill>
                  <a:schemeClr val="tx1"/>
                </a:solidFill>
                <a:latin typeface="Arial Rounded MT Bold" pitchFamily="34" charset="0"/>
                <a:sym typeface="Arial Rounded MT Bold" pitchFamily="34" charset="0"/>
              </a:rPr>
              <a:t>2.</a:t>
            </a:r>
            <a:r>
              <a:rPr lang="en-US" sz="4000" u="sng">
                <a:solidFill>
                  <a:schemeClr val="tx1"/>
                </a:solidFill>
                <a:latin typeface="Arial Rounded MT Bold" pitchFamily="34" charset="0"/>
                <a:sym typeface="Arial Rounded MT Bold" pitchFamily="34" charset="0"/>
              </a:rPr>
              <a:t> BARRERAS Y </a:t>
            </a:r>
            <a:r>
              <a:rPr lang="es-ES" sz="4000" u="sng">
                <a:solidFill>
                  <a:schemeClr val="tx1"/>
                </a:solidFill>
                <a:latin typeface="Arial Rounded MT Bold" pitchFamily="34" charset="0"/>
                <a:sym typeface="Arial Rounded MT Bold" pitchFamily="34" charset="0"/>
              </a:rPr>
              <a:t>OBSTÁCULOS QUE DIFICULTAN LA COMUNICACIÓN</a:t>
            </a:r>
            <a:endParaRPr lang="en-US" sz="4000" u="sng">
              <a:solidFill>
                <a:schemeClr val="tx1"/>
              </a:solidFill>
              <a:latin typeface="Arial Rounded MT Bold" pitchFamily="34" charset="0"/>
              <a:sym typeface="Arial Rounded MT Bold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ChangeArrowheads="1"/>
          </p:cNvSpPr>
          <p:nvPr/>
        </p:nvSpPr>
        <p:spPr bwMode="auto">
          <a:xfrm>
            <a:off x="1822450" y="1563688"/>
            <a:ext cx="8785225" cy="720725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136225" tIns="68113" rIns="136225" bIns="68113" anchor="ctr"/>
          <a:lstStyle/>
          <a:p>
            <a:pPr defTabSz="1203325" eaLnBrk="0" hangingPunct="0"/>
            <a:r>
              <a:rPr lang="es-ES_tradnl" sz="4000">
                <a:solidFill>
                  <a:schemeClr val="hlink"/>
                </a:solidFill>
                <a:latin typeface="Arial Rounded MT Bold" pitchFamily="34" charset="0"/>
              </a:rPr>
              <a:t>Degradación en la comunicación</a:t>
            </a:r>
          </a:p>
        </p:txBody>
      </p:sp>
      <p:grpSp>
        <p:nvGrpSpPr>
          <p:cNvPr id="272409" name="Group 25"/>
          <p:cNvGrpSpPr>
            <a:grpSpLocks/>
          </p:cNvGrpSpPr>
          <p:nvPr/>
        </p:nvGrpSpPr>
        <p:grpSpPr bwMode="auto">
          <a:xfrm>
            <a:off x="1389063" y="2643188"/>
            <a:ext cx="10533062" cy="7110412"/>
            <a:chOff x="864" y="1490"/>
            <a:chExt cx="6635" cy="4473"/>
          </a:xfrm>
        </p:grpSpPr>
        <p:sp>
          <p:nvSpPr>
            <p:cNvPr id="272387" name="AutoShape 3"/>
            <p:cNvSpPr>
              <a:spLocks noChangeArrowheads="1"/>
            </p:cNvSpPr>
            <p:nvPr/>
          </p:nvSpPr>
          <p:spPr bwMode="gray">
            <a:xfrm>
              <a:off x="2670" y="5425"/>
              <a:ext cx="3226" cy="538"/>
            </a:xfrm>
            <a:prstGeom prst="can">
              <a:avLst>
                <a:gd name="adj" fmla="val 25000"/>
              </a:avLst>
            </a:prstGeom>
            <a:solidFill>
              <a:srgbClr val="EC2828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2388" name="AutoShape 4"/>
            <p:cNvSpPr>
              <a:spLocks noChangeArrowheads="1"/>
            </p:cNvSpPr>
            <p:nvPr/>
          </p:nvSpPr>
          <p:spPr bwMode="gray">
            <a:xfrm>
              <a:off x="2605" y="4950"/>
              <a:ext cx="3355" cy="539"/>
            </a:xfrm>
            <a:prstGeom prst="can">
              <a:avLst>
                <a:gd name="adj" fmla="val 25000"/>
              </a:avLst>
            </a:prstGeom>
            <a:solidFill>
              <a:srgbClr val="E91515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2389" name="Text Box 5"/>
            <p:cNvSpPr txBox="1">
              <a:spLocks noChangeArrowheads="1"/>
            </p:cNvSpPr>
            <p:nvPr/>
          </p:nvSpPr>
          <p:spPr bwMode="gray">
            <a:xfrm>
              <a:off x="2352" y="5060"/>
              <a:ext cx="3961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>
              <a:spAutoFit/>
            </a:bodyPr>
            <a:lstStyle/>
            <a:p>
              <a:pPr defTabSz="1300163" eaLnBrk="0" hangingPunct="0"/>
              <a:r>
                <a:rPr lang="es-ES" sz="2400" b="1">
                  <a:solidFill>
                    <a:schemeClr val="bg1"/>
                  </a:solidFill>
                  <a:latin typeface="Arial Bold" pitchFamily="-112" charset="0"/>
                  <a:cs typeface="Arial" charset="0"/>
                </a:rPr>
                <a:t>Lo que recuerda</a:t>
              </a:r>
            </a:p>
          </p:txBody>
        </p:sp>
        <p:sp>
          <p:nvSpPr>
            <p:cNvPr id="272390" name="Text Box 6"/>
            <p:cNvSpPr txBox="1">
              <a:spLocks noChangeArrowheads="1"/>
            </p:cNvSpPr>
            <p:nvPr/>
          </p:nvSpPr>
          <p:spPr bwMode="gray">
            <a:xfrm>
              <a:off x="2440" y="5583"/>
              <a:ext cx="3873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>
              <a:spAutoFit/>
            </a:bodyPr>
            <a:lstStyle/>
            <a:p>
              <a:pPr defTabSz="1300163" eaLnBrk="0" hangingPunct="0"/>
              <a:r>
                <a:rPr lang="es-ES" sz="2400" b="1">
                  <a:solidFill>
                    <a:schemeClr val="bg1"/>
                  </a:solidFill>
                  <a:latin typeface="Arial Bold" pitchFamily="-112" charset="0"/>
                  <a:cs typeface="Arial" charset="0"/>
                </a:rPr>
                <a:t>Lo que pone en práctica</a:t>
              </a:r>
            </a:p>
          </p:txBody>
        </p:sp>
        <p:sp>
          <p:nvSpPr>
            <p:cNvPr id="272391" name="AutoShape 7"/>
            <p:cNvSpPr>
              <a:spLocks noChangeArrowheads="1"/>
            </p:cNvSpPr>
            <p:nvPr/>
          </p:nvSpPr>
          <p:spPr bwMode="gray">
            <a:xfrm>
              <a:off x="2541" y="4459"/>
              <a:ext cx="3483" cy="538"/>
            </a:xfrm>
            <a:prstGeom prst="can">
              <a:avLst>
                <a:gd name="adj" fmla="val 25000"/>
              </a:avLst>
            </a:prstGeom>
            <a:solidFill>
              <a:srgbClr val="DE1414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2392" name="AutoShape 8"/>
            <p:cNvSpPr>
              <a:spLocks noChangeArrowheads="1"/>
            </p:cNvSpPr>
            <p:nvPr/>
          </p:nvSpPr>
          <p:spPr bwMode="gray">
            <a:xfrm>
              <a:off x="2477" y="3962"/>
              <a:ext cx="3612" cy="539"/>
            </a:xfrm>
            <a:prstGeom prst="can">
              <a:avLst>
                <a:gd name="adj" fmla="val 25000"/>
              </a:avLst>
            </a:prstGeom>
            <a:solidFill>
              <a:srgbClr val="BB111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2393" name="AutoShape 9"/>
            <p:cNvSpPr>
              <a:spLocks noChangeArrowheads="1"/>
            </p:cNvSpPr>
            <p:nvPr/>
          </p:nvSpPr>
          <p:spPr bwMode="gray">
            <a:xfrm>
              <a:off x="2411" y="3465"/>
              <a:ext cx="3742" cy="538"/>
            </a:xfrm>
            <a:prstGeom prst="can">
              <a:avLst>
                <a:gd name="adj" fmla="val 25000"/>
              </a:avLst>
            </a:prstGeom>
            <a:solidFill>
              <a:srgbClr val="9A0E0E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2394" name="Text Box 10"/>
            <p:cNvSpPr txBox="1">
              <a:spLocks noChangeArrowheads="1"/>
            </p:cNvSpPr>
            <p:nvPr/>
          </p:nvSpPr>
          <p:spPr bwMode="gray">
            <a:xfrm>
              <a:off x="2282" y="3625"/>
              <a:ext cx="4031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>
              <a:spAutoFit/>
            </a:bodyPr>
            <a:lstStyle/>
            <a:p>
              <a:pPr defTabSz="1300163" eaLnBrk="0" hangingPunct="0"/>
              <a:r>
                <a:rPr lang="es-ES" sz="2400" b="1">
                  <a:solidFill>
                    <a:schemeClr val="bg1"/>
                  </a:solidFill>
                  <a:latin typeface="Arial Bold" pitchFamily="-112" charset="0"/>
                  <a:cs typeface="Arial" charset="0"/>
                </a:rPr>
                <a:t>Lo que escucha</a:t>
              </a:r>
            </a:p>
          </p:txBody>
        </p:sp>
        <p:sp>
          <p:nvSpPr>
            <p:cNvPr id="272395" name="Text Box 11"/>
            <p:cNvSpPr txBox="1">
              <a:spLocks noChangeArrowheads="1"/>
            </p:cNvSpPr>
            <p:nvPr/>
          </p:nvSpPr>
          <p:spPr bwMode="gray">
            <a:xfrm>
              <a:off x="2352" y="4100"/>
              <a:ext cx="3961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>
              <a:spAutoFit/>
            </a:bodyPr>
            <a:lstStyle/>
            <a:p>
              <a:pPr defTabSz="1300163" eaLnBrk="0" hangingPunct="0"/>
              <a:r>
                <a:rPr lang="es-ES" sz="2400" b="1">
                  <a:solidFill>
                    <a:schemeClr val="bg1"/>
                  </a:solidFill>
                  <a:latin typeface="Arial Bold" pitchFamily="-112" charset="0"/>
                  <a:cs typeface="Arial" charset="0"/>
                </a:rPr>
                <a:t>Lo que comprende</a:t>
              </a:r>
            </a:p>
          </p:txBody>
        </p:sp>
        <p:sp>
          <p:nvSpPr>
            <p:cNvPr id="272396" name="Text Box 12"/>
            <p:cNvSpPr txBox="1">
              <a:spLocks noChangeArrowheads="1"/>
            </p:cNvSpPr>
            <p:nvPr/>
          </p:nvSpPr>
          <p:spPr bwMode="gray">
            <a:xfrm>
              <a:off x="2440" y="4623"/>
              <a:ext cx="3873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>
              <a:spAutoFit/>
            </a:bodyPr>
            <a:lstStyle/>
            <a:p>
              <a:pPr defTabSz="1300163" eaLnBrk="0" hangingPunct="0"/>
              <a:r>
                <a:rPr lang="es-ES" sz="2400" b="1">
                  <a:solidFill>
                    <a:schemeClr val="bg1"/>
                  </a:solidFill>
                  <a:latin typeface="Arial Bold" pitchFamily="-112" charset="0"/>
                  <a:cs typeface="Arial" charset="0"/>
                </a:rPr>
                <a:t>Lo que acepta</a:t>
              </a:r>
            </a:p>
          </p:txBody>
        </p:sp>
        <p:sp>
          <p:nvSpPr>
            <p:cNvPr id="272397" name="AutoShape 13"/>
            <p:cNvSpPr>
              <a:spLocks noChangeArrowheads="1"/>
            </p:cNvSpPr>
            <p:nvPr/>
          </p:nvSpPr>
          <p:spPr bwMode="gray">
            <a:xfrm>
              <a:off x="2347" y="2970"/>
              <a:ext cx="3870" cy="538"/>
            </a:xfrm>
            <a:prstGeom prst="can">
              <a:avLst>
                <a:gd name="adj" fmla="val 25000"/>
              </a:avLst>
            </a:prstGeom>
            <a:solidFill>
              <a:srgbClr val="7E0C0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2398" name="AutoShape 14"/>
            <p:cNvSpPr>
              <a:spLocks noChangeArrowheads="1"/>
            </p:cNvSpPr>
            <p:nvPr/>
          </p:nvSpPr>
          <p:spPr bwMode="gray">
            <a:xfrm>
              <a:off x="2283" y="2473"/>
              <a:ext cx="4000" cy="539"/>
            </a:xfrm>
            <a:prstGeom prst="can">
              <a:avLst>
                <a:gd name="adj" fmla="val 25000"/>
              </a:avLst>
            </a:prstGeom>
            <a:solidFill>
              <a:srgbClr val="4F4FC5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2399" name="AutoShape 15"/>
            <p:cNvSpPr>
              <a:spLocks noChangeArrowheads="1"/>
            </p:cNvSpPr>
            <p:nvPr/>
          </p:nvSpPr>
          <p:spPr bwMode="gray">
            <a:xfrm>
              <a:off x="2218" y="1976"/>
              <a:ext cx="4129" cy="538"/>
            </a:xfrm>
            <a:prstGeom prst="can">
              <a:avLst>
                <a:gd name="adj" fmla="val 25000"/>
              </a:avLst>
            </a:prstGeom>
            <a:solidFill>
              <a:srgbClr val="3C3CB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2400" name="Text Box 16"/>
            <p:cNvSpPr txBox="1">
              <a:spLocks noChangeArrowheads="1"/>
            </p:cNvSpPr>
            <p:nvPr/>
          </p:nvSpPr>
          <p:spPr bwMode="gray">
            <a:xfrm>
              <a:off x="2399" y="2141"/>
              <a:ext cx="3914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>
              <a:spAutoFit/>
            </a:bodyPr>
            <a:lstStyle/>
            <a:p>
              <a:pPr defTabSz="1300163" eaLnBrk="0" hangingPunct="0"/>
              <a:r>
                <a:rPr lang="es-ES" sz="2400" b="1">
                  <a:solidFill>
                    <a:schemeClr val="bg1"/>
                  </a:solidFill>
                  <a:latin typeface="Arial Bold" pitchFamily="-112" charset="0"/>
                  <a:cs typeface="Arial" charset="0"/>
                </a:rPr>
                <a:t>Lo que se decir</a:t>
              </a:r>
            </a:p>
          </p:txBody>
        </p:sp>
        <p:sp>
          <p:nvSpPr>
            <p:cNvPr id="272401" name="Text Box 17"/>
            <p:cNvSpPr txBox="1">
              <a:spLocks noChangeArrowheads="1"/>
            </p:cNvSpPr>
            <p:nvPr/>
          </p:nvSpPr>
          <p:spPr bwMode="gray">
            <a:xfrm>
              <a:off x="2360" y="2622"/>
              <a:ext cx="3953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>
              <a:spAutoFit/>
            </a:bodyPr>
            <a:lstStyle/>
            <a:p>
              <a:pPr defTabSz="1300163" eaLnBrk="0" hangingPunct="0"/>
              <a:r>
                <a:rPr lang="es-ES" sz="2400" b="1">
                  <a:solidFill>
                    <a:schemeClr val="bg1"/>
                  </a:solidFill>
                  <a:latin typeface="Arial Bold" pitchFamily="-112" charset="0"/>
                  <a:cs typeface="Arial" charset="0"/>
                </a:rPr>
                <a:t>Lo que digo</a:t>
              </a:r>
            </a:p>
          </p:txBody>
        </p:sp>
        <p:sp>
          <p:nvSpPr>
            <p:cNvPr id="272402" name="Text Box 18"/>
            <p:cNvSpPr txBox="1">
              <a:spLocks noChangeArrowheads="1"/>
            </p:cNvSpPr>
            <p:nvPr/>
          </p:nvSpPr>
          <p:spPr bwMode="gray">
            <a:xfrm>
              <a:off x="2464" y="3097"/>
              <a:ext cx="3849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>
              <a:spAutoFit/>
            </a:bodyPr>
            <a:lstStyle/>
            <a:p>
              <a:pPr defTabSz="1300163" eaLnBrk="0" hangingPunct="0"/>
              <a:r>
                <a:rPr lang="es-ES" sz="2400" b="1">
                  <a:solidFill>
                    <a:schemeClr val="bg1"/>
                  </a:solidFill>
                  <a:latin typeface="Arial Bold" pitchFamily="-112" charset="0"/>
                  <a:cs typeface="Arial" charset="0"/>
                </a:rPr>
                <a:t>Lo que oye</a:t>
              </a:r>
            </a:p>
          </p:txBody>
        </p:sp>
        <p:sp>
          <p:nvSpPr>
            <p:cNvPr id="272403" name="AutoShape 19"/>
            <p:cNvSpPr>
              <a:spLocks noChangeArrowheads="1"/>
            </p:cNvSpPr>
            <p:nvPr/>
          </p:nvSpPr>
          <p:spPr bwMode="gray">
            <a:xfrm>
              <a:off x="2121" y="1490"/>
              <a:ext cx="4322" cy="537"/>
            </a:xfrm>
            <a:prstGeom prst="can">
              <a:avLst>
                <a:gd name="adj" fmla="val 25000"/>
              </a:avLst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2404" name="Text Box 20"/>
            <p:cNvSpPr txBox="1">
              <a:spLocks noChangeArrowheads="1"/>
            </p:cNvSpPr>
            <p:nvPr/>
          </p:nvSpPr>
          <p:spPr bwMode="gray">
            <a:xfrm>
              <a:off x="2191" y="1666"/>
              <a:ext cx="4122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>
              <a:spAutoFit/>
            </a:bodyPr>
            <a:lstStyle/>
            <a:p>
              <a:pPr defTabSz="1300163" eaLnBrk="0" hangingPunct="0"/>
              <a:r>
                <a:rPr lang="es-ES" sz="2400" b="1">
                  <a:solidFill>
                    <a:schemeClr val="bg1"/>
                  </a:solidFill>
                  <a:latin typeface="Arial Bold" pitchFamily="-112" charset="0"/>
                  <a:cs typeface="Arial" charset="0"/>
                </a:rPr>
                <a:t>Lo que pienso</a:t>
              </a:r>
            </a:p>
          </p:txBody>
        </p:sp>
        <p:pic>
          <p:nvPicPr>
            <p:cNvPr id="272405" name="Picture 21" descr="01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21" y="1554"/>
              <a:ext cx="470" cy="1297"/>
            </a:xfrm>
            <a:prstGeom prst="rect">
              <a:avLst/>
            </a:prstGeom>
            <a:noFill/>
          </p:spPr>
        </p:pic>
        <p:sp>
          <p:nvSpPr>
            <p:cNvPr id="272406" name="Text Box 22"/>
            <p:cNvSpPr txBox="1">
              <a:spLocks noChangeArrowheads="1"/>
            </p:cNvSpPr>
            <p:nvPr/>
          </p:nvSpPr>
          <p:spPr bwMode="gray">
            <a:xfrm>
              <a:off x="864" y="2976"/>
              <a:ext cx="1033" cy="3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 anchor="ctr">
              <a:spAutoFit/>
            </a:bodyPr>
            <a:lstStyle/>
            <a:p>
              <a:pPr defTabSz="1300163"/>
              <a:r>
                <a:rPr lang="es-ES_tradnl" sz="2400" b="1">
                  <a:solidFill>
                    <a:schemeClr val="tx1"/>
                  </a:solidFill>
                  <a:latin typeface="Arial Bold" pitchFamily="-112" charset="0"/>
                  <a:cs typeface="Arial" charset="0"/>
                  <a:sym typeface="Monotype Sorts" pitchFamily="2" charset="2"/>
                </a:rPr>
                <a:t>Emisor</a:t>
              </a:r>
            </a:p>
          </p:txBody>
        </p:sp>
        <p:pic>
          <p:nvPicPr>
            <p:cNvPr id="272407" name="Picture 23" descr="02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669" y="4006"/>
              <a:ext cx="476" cy="1297"/>
            </a:xfrm>
            <a:prstGeom prst="rect">
              <a:avLst/>
            </a:prstGeom>
            <a:noFill/>
          </p:spPr>
        </p:pic>
        <p:sp>
          <p:nvSpPr>
            <p:cNvPr id="272408" name="Text Box 24"/>
            <p:cNvSpPr txBox="1">
              <a:spLocks noChangeArrowheads="1"/>
            </p:cNvSpPr>
            <p:nvPr/>
          </p:nvSpPr>
          <p:spPr bwMode="gray">
            <a:xfrm>
              <a:off x="6347" y="5434"/>
              <a:ext cx="1152" cy="3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 anchor="ctr">
              <a:spAutoFit/>
            </a:bodyPr>
            <a:lstStyle/>
            <a:p>
              <a:pPr defTabSz="1300163"/>
              <a:r>
                <a:rPr lang="es-ES_tradnl" sz="2400" b="1">
                  <a:solidFill>
                    <a:schemeClr val="tx1"/>
                  </a:solidFill>
                  <a:latin typeface="Arial Bold" pitchFamily="-112" charset="0"/>
                  <a:cs typeface="Arial" charset="0"/>
                  <a:sym typeface="Monotype Sorts" pitchFamily="2" charset="2"/>
                </a:rPr>
                <a:t>Receptor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ChangeArrowheads="1"/>
          </p:cNvSpPr>
          <p:nvPr>
            <p:ph type="title"/>
          </p:nvPr>
        </p:nvSpPr>
        <p:spPr>
          <a:xfrm>
            <a:off x="2181225" y="2212975"/>
            <a:ext cx="9153525" cy="884238"/>
          </a:xfrm>
          <a:solidFill>
            <a:srgbClr val="FFFF99"/>
          </a:solidFill>
        </p:spPr>
        <p:txBody>
          <a:bodyPr/>
          <a:lstStyle/>
          <a:p>
            <a:r>
              <a:rPr lang="en-GB" sz="4800" smtClean="0">
                <a:solidFill>
                  <a:schemeClr val="hlink"/>
                </a:solidFill>
                <a:latin typeface="Arial Rounded MT Bold" pitchFamily="34" charset="0"/>
              </a:rPr>
              <a:t>Reglas del juego</a:t>
            </a:r>
          </a:p>
        </p:txBody>
      </p:sp>
      <p:pic>
        <p:nvPicPr>
          <p:cNvPr id="189443" name="Picture 3" descr="j0334268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86050" y="3940175"/>
            <a:ext cx="1104900" cy="987425"/>
          </a:xfrm>
          <a:prstGeom prst="rect">
            <a:avLst/>
          </a:prstGeom>
          <a:noFill/>
        </p:spPr>
      </p:pic>
      <p:pic>
        <p:nvPicPr>
          <p:cNvPr id="189444" name="Picture 4"/>
          <p:cNvPicPr>
            <a:picLocks noChangeAspect="1" noChangeArrowheads="1"/>
          </p:cNvPicPr>
          <p:nvPr>
            <p:ph type="body" sz="half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2541588" y="5237163"/>
            <a:ext cx="1295400" cy="1079500"/>
          </a:xfrm>
          <a:noFill/>
          <a:ln/>
        </p:spPr>
      </p:pic>
      <p:sp>
        <p:nvSpPr>
          <p:cNvPr id="189445" name="Rectangle 5"/>
          <p:cNvSpPr>
            <a:spLocks noChangeArrowheads="1"/>
          </p:cNvSpPr>
          <p:nvPr/>
        </p:nvSpPr>
        <p:spPr bwMode="auto">
          <a:xfrm>
            <a:off x="4198938" y="3868738"/>
            <a:ext cx="8805862" cy="532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046" tIns="65023" rIns="130046" bIns="65023"/>
          <a:lstStyle/>
          <a:p>
            <a:pPr marL="342900" indent="-342900" algn="l" eaLnBrk="0" hangingPunct="0">
              <a:buFontTx/>
              <a:buChar char="•"/>
            </a:pPr>
            <a:r>
              <a:rPr lang="es-ES" sz="3200">
                <a:solidFill>
                  <a:schemeClr val="tx1"/>
                </a:solidFill>
                <a:latin typeface="Arial Rounded MT Bold" pitchFamily="34" charset="0"/>
              </a:rPr>
              <a:t>Participar</a:t>
            </a:r>
          </a:p>
          <a:p>
            <a:pPr marL="342900" indent="-342900" algn="l" eaLnBrk="0" hangingPunct="0"/>
            <a:endParaRPr lang="es-ES_tradnl" sz="3200">
              <a:solidFill>
                <a:schemeClr val="tx1"/>
              </a:solidFill>
              <a:latin typeface="Arial Rounded MT Bold" pitchFamily="34" charset="0"/>
            </a:endParaRPr>
          </a:p>
          <a:p>
            <a:pPr marL="342900" indent="-342900" algn="l" eaLnBrk="0" hangingPunct="0"/>
            <a:endParaRPr lang="es-ES" sz="3200">
              <a:solidFill>
                <a:schemeClr val="tx1"/>
              </a:solidFill>
              <a:latin typeface="Arial Rounded MT Bold" pitchFamily="34" charset="0"/>
            </a:endParaRPr>
          </a:p>
          <a:p>
            <a:pPr marL="342900" indent="-342900" algn="l" eaLnBrk="0" hangingPunct="0">
              <a:buFontTx/>
              <a:buChar char="•"/>
            </a:pPr>
            <a:r>
              <a:rPr lang="es-ES" sz="3200">
                <a:solidFill>
                  <a:schemeClr val="tx1"/>
                </a:solidFill>
                <a:latin typeface="Arial Rounded MT Bold" pitchFamily="34" charset="0"/>
              </a:rPr>
              <a:t>Compartir experiencias</a:t>
            </a:r>
          </a:p>
          <a:p>
            <a:pPr marL="342900" indent="-342900" algn="l" eaLnBrk="0" hangingPunct="0"/>
            <a:endParaRPr lang="es-ES_tradnl" sz="3200">
              <a:solidFill>
                <a:schemeClr val="tx1"/>
              </a:solidFill>
              <a:latin typeface="Arial Rounded MT Bold" pitchFamily="34" charset="0"/>
            </a:endParaRPr>
          </a:p>
          <a:p>
            <a:pPr marL="342900" indent="-342900" algn="l" eaLnBrk="0" hangingPunct="0"/>
            <a:endParaRPr lang="es-ES" sz="3200">
              <a:solidFill>
                <a:schemeClr val="tx1"/>
              </a:solidFill>
              <a:latin typeface="Arial Rounded MT Bold" pitchFamily="34" charset="0"/>
            </a:endParaRPr>
          </a:p>
          <a:p>
            <a:pPr marL="342900" indent="-342900" algn="l" eaLnBrk="0" hangingPunct="0">
              <a:buFontTx/>
              <a:buChar char="•"/>
            </a:pPr>
            <a:r>
              <a:rPr lang="es-ES" sz="3200">
                <a:solidFill>
                  <a:schemeClr val="tx1"/>
                </a:solidFill>
                <a:latin typeface="Arial Rounded MT Bold" pitchFamily="34" charset="0"/>
              </a:rPr>
              <a:t>Ser curioso, preguntar…</a:t>
            </a:r>
          </a:p>
          <a:p>
            <a:pPr marL="342900" indent="-342900" algn="l" eaLnBrk="0" hangingPunct="0">
              <a:buFontTx/>
              <a:buChar char="•"/>
            </a:pPr>
            <a:endParaRPr lang="es-ES" sz="3200">
              <a:solidFill>
                <a:schemeClr val="tx1"/>
              </a:solidFill>
              <a:latin typeface="Arial Rounded MT Bold" pitchFamily="34" charset="0"/>
            </a:endParaRPr>
          </a:p>
        </p:txBody>
      </p:sp>
      <p:pic>
        <p:nvPicPr>
          <p:cNvPr id="189446" name="Picture 6" descr="20060824205844-curiosity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86050" y="6892925"/>
            <a:ext cx="1181100" cy="93503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4439" name="Group 7"/>
          <p:cNvGrpSpPr>
            <a:grpSpLocks/>
          </p:cNvGrpSpPr>
          <p:nvPr/>
        </p:nvGrpSpPr>
        <p:grpSpPr bwMode="auto">
          <a:xfrm>
            <a:off x="1462088" y="1852613"/>
            <a:ext cx="11053762" cy="7258050"/>
            <a:chOff x="921" y="1167"/>
            <a:chExt cx="6963" cy="4572"/>
          </a:xfrm>
        </p:grpSpPr>
        <p:sp>
          <p:nvSpPr>
            <p:cNvPr id="274435" name="Rectangle 3"/>
            <p:cNvSpPr>
              <a:spLocks noChangeArrowheads="1"/>
            </p:cNvSpPr>
            <p:nvPr/>
          </p:nvSpPr>
          <p:spPr bwMode="auto">
            <a:xfrm>
              <a:off x="4146" y="3690"/>
              <a:ext cx="3738" cy="2049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D60000"/>
              </a:outerShdw>
            </a:effectLst>
          </p:spPr>
          <p:txBody>
            <a:bodyPr lIns="216292" tIns="327528" rIns="92696" bIns="389327">
              <a:spAutoFit/>
            </a:bodyPr>
            <a:lstStyle/>
            <a:p>
              <a:pPr marL="990600" indent="-990600" algn="l" defTabSz="1568450">
                <a:lnSpc>
                  <a:spcPct val="115000"/>
                </a:lnSpc>
                <a:buSzPct val="80000"/>
                <a:buFont typeface="Wingdings 2" pitchFamily="18" charset="2"/>
                <a:buNone/>
              </a:pPr>
              <a:r>
                <a:rPr lang="es-ES_tradnl" sz="2400" b="1">
                  <a:solidFill>
                    <a:srgbClr val="434343"/>
                  </a:solidFill>
                  <a:latin typeface="Arial Bold" pitchFamily="-112" charset="0"/>
                </a:rPr>
                <a:t>PSICOLÓGICAS:</a:t>
              </a:r>
            </a:p>
            <a:p>
              <a:pPr marL="990600" indent="-990600" algn="l" defTabSz="1568450">
                <a:lnSpc>
                  <a:spcPct val="115000"/>
                </a:lnSpc>
                <a:buSzPct val="80000"/>
                <a:buFont typeface="Wingdings 2" pitchFamily="18" charset="2"/>
                <a:buChar char="¨"/>
              </a:pP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Dar por hecho cierta información</a:t>
              </a:r>
            </a:p>
            <a:p>
              <a:pPr marL="990600" indent="-990600" algn="l" defTabSz="1568450">
                <a:lnSpc>
                  <a:spcPct val="115000"/>
                </a:lnSpc>
                <a:buSzPct val="80000"/>
                <a:buFont typeface="Wingdings 2" pitchFamily="18" charset="2"/>
                <a:buChar char="¨"/>
              </a:pP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No adaptarme al nivel de la persona con la que hablo.</a:t>
              </a:r>
            </a:p>
            <a:p>
              <a:pPr marL="990600" indent="-990600" algn="l" defTabSz="1568450">
                <a:lnSpc>
                  <a:spcPct val="115000"/>
                </a:lnSpc>
                <a:buSzPct val="80000"/>
                <a:buFont typeface="Wingdings 2" pitchFamily="18" charset="2"/>
                <a:buChar char="¨"/>
              </a:pP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Factores emocionales y personales de bloqueo mental.</a:t>
              </a:r>
            </a:p>
          </p:txBody>
        </p:sp>
        <p:grpSp>
          <p:nvGrpSpPr>
            <p:cNvPr id="274438" name="Group 6"/>
            <p:cNvGrpSpPr>
              <a:grpSpLocks/>
            </p:cNvGrpSpPr>
            <p:nvPr/>
          </p:nvGrpSpPr>
          <p:grpSpPr bwMode="auto">
            <a:xfrm>
              <a:off x="921" y="1167"/>
              <a:ext cx="6259" cy="2972"/>
              <a:chOff x="921" y="1167"/>
              <a:chExt cx="6259" cy="2972"/>
            </a:xfrm>
          </p:grpSpPr>
          <p:sp>
            <p:nvSpPr>
              <p:cNvPr id="274434" name="Rectangle 2"/>
              <p:cNvSpPr>
                <a:spLocks noChangeArrowheads="1"/>
              </p:cNvSpPr>
              <p:nvPr/>
            </p:nvSpPr>
            <p:spPr bwMode="auto">
              <a:xfrm>
                <a:off x="921" y="2528"/>
                <a:ext cx="3686" cy="1611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D60000"/>
                </a:outerShdw>
              </a:effectLst>
            </p:spPr>
            <p:txBody>
              <a:bodyPr lIns="216292" tIns="327528" rIns="92696" bIns="389327">
                <a:spAutoFit/>
              </a:bodyPr>
              <a:lstStyle/>
              <a:p>
                <a:pPr marL="990600" indent="-990600" algn="l" defTabSz="1568450">
                  <a:lnSpc>
                    <a:spcPct val="125000"/>
                  </a:lnSpc>
                  <a:buSzPct val="80000"/>
                  <a:buFont typeface="Wingdings 2" pitchFamily="18" charset="2"/>
                  <a:buNone/>
                </a:pPr>
                <a:r>
                  <a:rPr lang="es-ES_tradnl" sz="2400" b="1">
                    <a:solidFill>
                      <a:srgbClr val="434343"/>
                    </a:solidFill>
                    <a:latin typeface="Arial Bold" pitchFamily="-112" charset="0"/>
                  </a:rPr>
                  <a:t>MATERIALES:</a:t>
                </a:r>
              </a:p>
              <a:p>
                <a:pPr marL="990600" indent="-990600" algn="l" defTabSz="1568450">
                  <a:lnSpc>
                    <a:spcPct val="125000"/>
                  </a:lnSpc>
                  <a:buSzPct val="80000"/>
                  <a:buFont typeface="Wingdings 2" pitchFamily="18" charset="2"/>
                  <a:buChar char="¨"/>
                </a:pPr>
                <a:r>
                  <a:rPr lang="es-ES_tradnl" sz="2400">
                    <a:solidFill>
                      <a:srgbClr val="434343"/>
                    </a:solidFill>
                    <a:latin typeface="Arial Bold" pitchFamily="-112" charset="0"/>
                  </a:rPr>
                  <a:t>Ruido de fondo</a:t>
                </a:r>
              </a:p>
              <a:p>
                <a:pPr marL="990600" indent="-990600" algn="l" defTabSz="1568450">
                  <a:lnSpc>
                    <a:spcPct val="125000"/>
                  </a:lnSpc>
                  <a:buSzPct val="80000"/>
                  <a:buFont typeface="Wingdings 2" pitchFamily="18" charset="2"/>
                  <a:buChar char="¨"/>
                </a:pPr>
                <a:r>
                  <a:rPr lang="es-ES_tradnl" sz="2400">
                    <a:solidFill>
                      <a:srgbClr val="434343"/>
                    </a:solidFill>
                    <a:latin typeface="Arial Bold" pitchFamily="-112" charset="0"/>
                  </a:rPr>
                  <a:t>Distancia entre los interlocutores.</a:t>
                </a:r>
              </a:p>
              <a:p>
                <a:pPr marL="990600" indent="-990600" algn="l" defTabSz="1568450">
                  <a:lnSpc>
                    <a:spcPct val="125000"/>
                  </a:lnSpc>
                  <a:buSzPct val="80000"/>
                  <a:buFont typeface="Wingdings 2" pitchFamily="18" charset="2"/>
                  <a:buChar char="¨"/>
                </a:pPr>
                <a:r>
                  <a:rPr lang="es-ES_tradnl" sz="2400">
                    <a:solidFill>
                      <a:srgbClr val="434343"/>
                    </a:solidFill>
                    <a:latin typeface="Arial Bold" pitchFamily="-112" charset="0"/>
                  </a:rPr>
                  <a:t>Falta de tiempo</a:t>
                </a:r>
              </a:p>
            </p:txBody>
          </p:sp>
          <p:sp>
            <p:nvSpPr>
              <p:cNvPr id="274436" name="Rectangle 4"/>
              <p:cNvSpPr>
                <a:spLocks noChangeArrowheads="1"/>
              </p:cNvSpPr>
              <p:nvPr/>
            </p:nvSpPr>
            <p:spPr bwMode="auto">
              <a:xfrm>
                <a:off x="1102" y="1167"/>
                <a:ext cx="4281" cy="473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lIns="136225" tIns="68113" rIns="136225" bIns="68113" anchor="ctr"/>
              <a:lstStyle/>
              <a:p>
                <a:pPr defTabSz="1203325" eaLnBrk="0" hangingPunct="0"/>
                <a:r>
                  <a:rPr lang="es-ES_tradnl" sz="4800">
                    <a:solidFill>
                      <a:schemeClr val="hlink"/>
                    </a:solidFill>
                    <a:latin typeface="Arial Rounded MT Bold" pitchFamily="34" charset="0"/>
                  </a:rPr>
                  <a:t>Tipos de Barreras</a:t>
                </a:r>
                <a:endParaRPr lang="es-ES" sz="4800">
                  <a:solidFill>
                    <a:schemeClr val="hlink"/>
                  </a:solidFill>
                  <a:latin typeface="Arial Rounded MT Bold" pitchFamily="34" charset="0"/>
                </a:endParaRPr>
              </a:p>
            </p:txBody>
          </p:sp>
          <p:pic>
            <p:nvPicPr>
              <p:cNvPr id="274437" name="Picture 5" descr="Comunicacion">
                <a:hlinkClick r:id="rId3"/>
              </p:cNvPr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5729" y="1631"/>
                <a:ext cx="1451" cy="1339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346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004800" cy="975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85347" name="Rectangle 2"/>
          <p:cNvSpPr>
            <a:spLocks/>
          </p:cNvSpPr>
          <p:nvPr/>
        </p:nvSpPr>
        <p:spPr bwMode="auto">
          <a:xfrm>
            <a:off x="8374063" y="6029325"/>
            <a:ext cx="4303712" cy="2924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4000">
                <a:solidFill>
                  <a:schemeClr val="tx1"/>
                </a:solidFill>
                <a:latin typeface="Arial Rounded MT Bold" pitchFamily="34" charset="0"/>
                <a:sym typeface="Arial Rounded MT Bold" pitchFamily="34" charset="0"/>
              </a:rPr>
              <a:t>3.</a:t>
            </a:r>
            <a:r>
              <a:rPr lang="en-US" sz="4000" u="sng">
                <a:solidFill>
                  <a:schemeClr val="tx1"/>
                </a:solidFill>
                <a:latin typeface="Arial Rounded MT Bold" pitchFamily="34" charset="0"/>
                <a:sym typeface="Arial Rounded MT Bold" pitchFamily="34" charset="0"/>
              </a:rPr>
              <a:t> </a:t>
            </a:r>
            <a:r>
              <a:rPr lang="es-ES" sz="4000" u="sng">
                <a:solidFill>
                  <a:schemeClr val="tx1"/>
                </a:solidFill>
                <a:latin typeface="Arial Rounded MT Bold" pitchFamily="34" charset="0"/>
                <a:sym typeface="Arial Rounded MT Bold" pitchFamily="34" charset="0"/>
              </a:rPr>
              <a:t>CÓMO COMUNICAR MEJOR, NEGOCIAR Y DEFENDER IDEAS</a:t>
            </a:r>
            <a:endParaRPr lang="en-US" sz="4000" u="sng">
              <a:solidFill>
                <a:schemeClr val="tx1"/>
              </a:solidFill>
              <a:latin typeface="Arial Rounded MT Bold" pitchFamily="34" charset="0"/>
              <a:sym typeface="Arial Rounded MT Bold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ChangeArrowheads="1"/>
          </p:cNvSpPr>
          <p:nvPr/>
        </p:nvSpPr>
        <p:spPr bwMode="auto">
          <a:xfrm>
            <a:off x="1965325" y="1492250"/>
            <a:ext cx="8361363" cy="1127125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136225" tIns="68113" rIns="136225" bIns="68113" anchor="ctr"/>
          <a:lstStyle/>
          <a:p>
            <a:pPr defTabSz="1203325" eaLnBrk="0" hangingPunct="0"/>
            <a:r>
              <a:rPr lang="es-ES_tradnl" sz="4000">
                <a:solidFill>
                  <a:schemeClr val="hlink"/>
                </a:solidFill>
                <a:latin typeface="Arial Rounded MT Bold" pitchFamily="34" charset="0"/>
              </a:rPr>
              <a:t>Cómo resolver algunos problemas de comunicación</a:t>
            </a:r>
          </a:p>
        </p:txBody>
      </p:sp>
      <p:graphicFrame>
        <p:nvGraphicFramePr>
          <p:cNvPr id="276534" name="Group 54"/>
          <p:cNvGraphicFramePr>
            <a:graphicFrameLocks noGrp="1"/>
          </p:cNvGraphicFramePr>
          <p:nvPr/>
        </p:nvGraphicFramePr>
        <p:xfrm>
          <a:off x="1101725" y="3076575"/>
          <a:ext cx="11560175" cy="5664200"/>
        </p:xfrm>
        <a:graphic>
          <a:graphicData uri="http://schemas.openxmlformats.org/drawingml/2006/table">
            <a:tbl>
              <a:tblPr/>
              <a:tblGrid>
                <a:gridCol w="4164013"/>
                <a:gridCol w="496887"/>
                <a:gridCol w="6899275"/>
              </a:tblGrid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PROBLEMAS</a:t>
                      </a:r>
                    </a:p>
                  </a:txBody>
                  <a:tcPr marL="130046" marR="130046" marT="65023" marB="65023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3236B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Bold" pitchFamily="-112" charset="0"/>
                        <a:ea typeface="ヒラギノ角ゴ ProN W3" pitchFamily="-112" charset="-128"/>
                        <a:sym typeface="Wingdings" pitchFamily="2" charset="2"/>
                      </a:endParaRPr>
                    </a:p>
                  </a:txBody>
                  <a:tcPr marL="130046" marR="130046" marT="65023" marB="65023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SOLUCIONES</a:t>
                      </a:r>
                    </a:p>
                  </a:txBody>
                  <a:tcPr marL="130046" marR="130046" marT="65023" marB="65023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DBFB3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Bold" pitchFamily="-112" charset="0"/>
                        <a:ea typeface="ヒラギノ角ゴ ProN W3" pitchFamily="-112" charset="-128"/>
                        <a:sym typeface="Gill Sans" pitchFamily="-112" charset="0"/>
                      </a:endParaRPr>
                    </a:p>
                  </a:txBody>
                  <a:tcPr marL="130046" marR="130046" marT="65023" marB="65023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Bold" pitchFamily="-112" charset="0"/>
                        <a:ea typeface="ヒラギノ角ゴ ProN W3" pitchFamily="-112" charset="-128"/>
                        <a:sym typeface="Gill Sans" pitchFamily="-112" charset="0"/>
                      </a:endParaRPr>
                    </a:p>
                  </a:txBody>
                  <a:tcPr marL="130046" marR="130046" marT="65023" marB="65023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No dije todo lo que quería decir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Bold" pitchFamily="-112" charset="0"/>
                        <a:ea typeface="ヒラギノ角ゴ ProN W3" pitchFamily="-112" charset="-128"/>
                        <a:sym typeface="Gill Sans" pitchFamily="-112" charset="0"/>
                      </a:endParaRPr>
                    </a:p>
                  </a:txBody>
                  <a:tcPr marL="130046" marR="130046" marT="65023" marB="65023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66CCFF"/>
                        </a:solidFill>
                        <a:effectLst/>
                        <a:latin typeface="Arial Bold" pitchFamily="-112" charset="0"/>
                        <a:ea typeface="ヒラギノ角ゴ ProN W3" pitchFamily="-112" charset="-128"/>
                        <a:sym typeface="Wingdings" pitchFamily="2" charset="2"/>
                      </a:endParaRPr>
                    </a:p>
                  </a:txBody>
                  <a:tcPr marL="130046" marR="130046" marT="65023" marB="6502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 Preparar el mensaje.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 Escribir puntos fundamentales.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 Prever objeciones.</a:t>
                      </a:r>
                    </a:p>
                  </a:txBody>
                  <a:tcPr marL="130046" marR="130046" marT="65023" marB="65023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 No oyó todo lo que le dije</a:t>
                      </a:r>
                    </a:p>
                  </a:txBody>
                  <a:tcPr marL="130046" marR="130046" marT="65023" marB="65023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 Escoger las mejores condiciones físicas y psicológicas.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 Saber volver atrás.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Bold" pitchFamily="-112" charset="0"/>
                        <a:ea typeface="ヒラギノ角ゴ ProN W3" pitchFamily="-112" charset="-128"/>
                        <a:sym typeface="Gill Sans" pitchFamily="-112" charset="0"/>
                      </a:endParaRPr>
                    </a:p>
                  </a:txBody>
                  <a:tcPr marL="130046" marR="130046" marT="65023" marB="65023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No escuchó lo que le dije</a:t>
                      </a:r>
                    </a:p>
                  </a:txBody>
                  <a:tcPr marL="130046" marR="130046" marT="65023" marB="65023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 Evaluar regularmente sus comunicaciones no verbales.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 Cuidar la Expresión Oral.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 Hacer preguntas de Control.</a:t>
                      </a:r>
                    </a:p>
                  </a:txBody>
                  <a:tcPr marL="130046" marR="130046" marT="65023" marB="65023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No comprendió lo que dije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old" pitchFamily="-112" charset="0"/>
                        <a:ea typeface="ヒラギノ角ゴ ProN W3" pitchFamily="-112" charset="-128"/>
                        <a:sym typeface="Gill Sans" pitchFamily="-112" charset="0"/>
                      </a:endParaRPr>
                    </a:p>
                  </a:txBody>
                  <a:tcPr marL="130046" marR="130046" marT="65023" marB="65023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old" pitchFamily="-112" charset="0"/>
                        <a:ea typeface="ヒラギノ角ゴ ProN W3" pitchFamily="-112" charset="-128"/>
                        <a:sym typeface="Wingdings" pitchFamily="2" charset="2"/>
                      </a:endParaRPr>
                    </a:p>
                  </a:txBody>
                  <a:tcPr marL="130046" marR="130046" marT="65023" marB="6502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 Hablar su lenguaje. </a:t>
                      </a:r>
                    </a:p>
                  </a:txBody>
                  <a:tcPr marL="130046" marR="130046" marT="65023" marB="65023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 Lo comprendió y no lo acepta</a:t>
                      </a:r>
                    </a:p>
                  </a:txBody>
                  <a:tcPr marL="130046" marR="130046" marT="65023" marB="65023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 Adaptarse a su personalidad.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 Paciencia, recomenzar.</a:t>
                      </a:r>
                    </a:p>
                  </a:txBody>
                  <a:tcPr marL="130046" marR="130046" marT="65023" marB="65023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 No retiene todo lo que aceptó</a:t>
                      </a:r>
                    </a:p>
                  </a:txBody>
                  <a:tcPr marL="130046" marR="130046" marT="65023" marB="65023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 Hacer resúmenes parciales.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old" pitchFamily="-112" charset="0"/>
                          <a:ea typeface="ヒラギノ角ゴ ProN W3" pitchFamily="-112" charset="-128"/>
                          <a:sym typeface="Gill Sans" pitchFamily="-112" charset="0"/>
                        </a:rPr>
                        <a:t> Hacer síntesis escrita.</a:t>
                      </a:r>
                    </a:p>
                  </a:txBody>
                  <a:tcPr marL="130046" marR="130046" marT="65023" marB="65023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276525" name="AutoShape 45"/>
          <p:cNvSpPr>
            <a:spLocks noChangeArrowheads="1"/>
          </p:cNvSpPr>
          <p:nvPr/>
        </p:nvSpPr>
        <p:spPr bwMode="gray">
          <a:xfrm>
            <a:off x="5349875" y="4013200"/>
            <a:ext cx="300038" cy="738188"/>
          </a:xfrm>
          <a:prstGeom prst="rightArrow">
            <a:avLst>
              <a:gd name="adj1" fmla="val 61269"/>
              <a:gd name="adj2" fmla="val 54398"/>
            </a:avLst>
          </a:prstGeom>
          <a:gradFill rotWithShape="0">
            <a:gsLst>
              <a:gs pos="0">
                <a:srgbClr val="006666">
                  <a:alpha val="10001"/>
                </a:srgbClr>
              </a:gs>
              <a:gs pos="100000">
                <a:srgbClr val="96969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76526" name="AutoShape 46"/>
          <p:cNvSpPr>
            <a:spLocks noChangeArrowheads="1"/>
          </p:cNvSpPr>
          <p:nvPr/>
        </p:nvSpPr>
        <p:spPr bwMode="gray">
          <a:xfrm>
            <a:off x="5349875" y="4948238"/>
            <a:ext cx="300038" cy="738187"/>
          </a:xfrm>
          <a:prstGeom prst="rightArrow">
            <a:avLst>
              <a:gd name="adj1" fmla="val 61269"/>
              <a:gd name="adj2" fmla="val 54398"/>
            </a:avLst>
          </a:prstGeom>
          <a:gradFill rotWithShape="0">
            <a:gsLst>
              <a:gs pos="0">
                <a:srgbClr val="006666">
                  <a:alpha val="10001"/>
                </a:srgbClr>
              </a:gs>
              <a:gs pos="100000">
                <a:srgbClr val="96969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76527" name="AutoShape 47"/>
          <p:cNvSpPr>
            <a:spLocks noChangeArrowheads="1"/>
          </p:cNvSpPr>
          <p:nvPr/>
        </p:nvSpPr>
        <p:spPr bwMode="gray">
          <a:xfrm>
            <a:off x="5349875" y="5884863"/>
            <a:ext cx="300038" cy="738187"/>
          </a:xfrm>
          <a:prstGeom prst="rightArrow">
            <a:avLst>
              <a:gd name="adj1" fmla="val 61269"/>
              <a:gd name="adj2" fmla="val 54398"/>
            </a:avLst>
          </a:prstGeom>
          <a:gradFill rotWithShape="0">
            <a:gsLst>
              <a:gs pos="0">
                <a:srgbClr val="006666">
                  <a:alpha val="10001"/>
                </a:srgbClr>
              </a:gs>
              <a:gs pos="100000">
                <a:srgbClr val="96969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pPr defTabSz="1300163"/>
            <a:r>
              <a:rPr lang="es-ES" sz="2000">
                <a:solidFill>
                  <a:schemeClr val="tx1"/>
                </a:solidFill>
                <a:latin typeface="Arial Bold" pitchFamily="-112" charset="0"/>
                <a:cs typeface="Arial" charset="0"/>
              </a:rPr>
              <a:t> </a:t>
            </a:r>
          </a:p>
        </p:txBody>
      </p:sp>
      <p:sp>
        <p:nvSpPr>
          <p:cNvPr id="276528" name="AutoShape 48"/>
          <p:cNvSpPr>
            <a:spLocks noChangeArrowheads="1"/>
          </p:cNvSpPr>
          <p:nvPr/>
        </p:nvSpPr>
        <p:spPr bwMode="gray">
          <a:xfrm>
            <a:off x="5349875" y="6748463"/>
            <a:ext cx="300038" cy="738187"/>
          </a:xfrm>
          <a:prstGeom prst="rightArrow">
            <a:avLst>
              <a:gd name="adj1" fmla="val 61269"/>
              <a:gd name="adj2" fmla="val 54398"/>
            </a:avLst>
          </a:prstGeom>
          <a:gradFill rotWithShape="0">
            <a:gsLst>
              <a:gs pos="0">
                <a:srgbClr val="006666">
                  <a:alpha val="10001"/>
                </a:srgbClr>
              </a:gs>
              <a:gs pos="100000">
                <a:srgbClr val="96969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pPr defTabSz="1300163"/>
            <a:r>
              <a:rPr lang="es-ES" sz="2000">
                <a:solidFill>
                  <a:schemeClr val="tx1"/>
                </a:solidFill>
                <a:latin typeface="Arial Bold" pitchFamily="-112" charset="0"/>
                <a:cs typeface="Arial" charset="0"/>
              </a:rPr>
              <a:t> </a:t>
            </a:r>
          </a:p>
        </p:txBody>
      </p:sp>
      <p:sp>
        <p:nvSpPr>
          <p:cNvPr id="276529" name="AutoShape 49"/>
          <p:cNvSpPr>
            <a:spLocks noChangeArrowheads="1"/>
          </p:cNvSpPr>
          <p:nvPr/>
        </p:nvSpPr>
        <p:spPr bwMode="gray">
          <a:xfrm>
            <a:off x="5349875" y="7397750"/>
            <a:ext cx="300038" cy="738188"/>
          </a:xfrm>
          <a:prstGeom prst="rightArrow">
            <a:avLst>
              <a:gd name="adj1" fmla="val 61269"/>
              <a:gd name="adj2" fmla="val 54398"/>
            </a:avLst>
          </a:prstGeom>
          <a:gradFill rotWithShape="0">
            <a:gsLst>
              <a:gs pos="0">
                <a:srgbClr val="006666">
                  <a:alpha val="10001"/>
                </a:srgbClr>
              </a:gs>
              <a:gs pos="100000">
                <a:srgbClr val="96969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pPr defTabSz="1300163"/>
            <a:r>
              <a:rPr lang="es-ES" sz="2000">
                <a:solidFill>
                  <a:schemeClr val="tx1"/>
                </a:solidFill>
                <a:latin typeface="Arial Bold" pitchFamily="-112" charset="0"/>
                <a:cs typeface="Arial" charset="0"/>
              </a:rPr>
              <a:t> </a:t>
            </a:r>
          </a:p>
        </p:txBody>
      </p:sp>
      <p:sp>
        <p:nvSpPr>
          <p:cNvPr id="276530" name="AutoShape 50"/>
          <p:cNvSpPr>
            <a:spLocks noChangeArrowheads="1"/>
          </p:cNvSpPr>
          <p:nvPr/>
        </p:nvSpPr>
        <p:spPr bwMode="gray">
          <a:xfrm>
            <a:off x="5349875" y="8116888"/>
            <a:ext cx="300038" cy="738187"/>
          </a:xfrm>
          <a:prstGeom prst="rightArrow">
            <a:avLst>
              <a:gd name="adj1" fmla="val 61269"/>
              <a:gd name="adj2" fmla="val 54398"/>
            </a:avLst>
          </a:prstGeom>
          <a:gradFill rotWithShape="0">
            <a:gsLst>
              <a:gs pos="0">
                <a:srgbClr val="006666">
                  <a:alpha val="10001"/>
                </a:srgbClr>
              </a:gs>
              <a:gs pos="100000">
                <a:srgbClr val="96969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pPr defTabSz="1300163"/>
            <a:r>
              <a:rPr lang="es-ES" sz="2000">
                <a:solidFill>
                  <a:schemeClr val="tx1"/>
                </a:solidFill>
                <a:latin typeface="Arial Bold" pitchFamily="-112" charset="0"/>
                <a:cs typeface="Arial" charset="0"/>
              </a:rPr>
              <a:t> </a:t>
            </a:r>
          </a:p>
        </p:txBody>
      </p:sp>
      <p:pic>
        <p:nvPicPr>
          <p:cNvPr id="276531" name="Picture 51" descr="ln_comunic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110913" y="3581400"/>
            <a:ext cx="1471612" cy="11493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8536" name="Group 8"/>
          <p:cNvGrpSpPr>
            <a:grpSpLocks/>
          </p:cNvGrpSpPr>
          <p:nvPr/>
        </p:nvGrpSpPr>
        <p:grpSpPr bwMode="auto">
          <a:xfrm>
            <a:off x="1035050" y="1060450"/>
            <a:ext cx="11917363" cy="8032750"/>
            <a:chOff x="652" y="668"/>
            <a:chExt cx="7507" cy="5060"/>
          </a:xfrm>
        </p:grpSpPr>
        <p:sp>
          <p:nvSpPr>
            <p:cNvPr id="278532" name="Rectangle 4"/>
            <p:cNvSpPr>
              <a:spLocks noChangeArrowheads="1"/>
            </p:cNvSpPr>
            <p:nvPr/>
          </p:nvSpPr>
          <p:spPr bwMode="auto">
            <a:xfrm>
              <a:off x="1238" y="668"/>
              <a:ext cx="3532" cy="543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130035" tIns="65019" rIns="130035" bIns="65019">
              <a:spAutoFit/>
            </a:bodyPr>
            <a:lstStyle/>
            <a:p>
              <a:pPr algn="l" defTabSz="1300163"/>
              <a:r>
                <a:rPr lang="es-ES_tradnl" sz="4800">
                  <a:solidFill>
                    <a:schemeClr val="hlink"/>
                  </a:solidFill>
                  <a:latin typeface="Arial Rounded MT Bold" pitchFamily="34" charset="0"/>
                </a:rPr>
                <a:t>La escucha activa</a:t>
              </a:r>
              <a:endParaRPr lang="es-ES" sz="4800">
                <a:solidFill>
                  <a:schemeClr val="hlink"/>
                </a:solidFill>
                <a:latin typeface="Arial Rounded MT Bold" pitchFamily="34" charset="0"/>
              </a:endParaRPr>
            </a:p>
          </p:txBody>
        </p:sp>
        <p:sp>
          <p:nvSpPr>
            <p:cNvPr id="278533" name="Rectangle 5"/>
            <p:cNvSpPr>
              <a:spLocks noChangeArrowheads="1"/>
            </p:cNvSpPr>
            <p:nvPr/>
          </p:nvSpPr>
          <p:spPr bwMode="auto">
            <a:xfrm>
              <a:off x="1057" y="5204"/>
              <a:ext cx="3550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30035" tIns="65019" rIns="130035" bIns="65019">
              <a:spAutoFit/>
            </a:bodyPr>
            <a:lstStyle/>
            <a:p>
              <a:pPr algn="l" defTabSz="1300163">
                <a:spcAft>
                  <a:spcPct val="65000"/>
                </a:spcAft>
                <a:buClr>
                  <a:srgbClr val="CC0066"/>
                </a:buClr>
                <a:buFont typeface="Wingdings" pitchFamily="2" charset="2"/>
                <a:buNone/>
              </a:pPr>
              <a:r>
                <a:rPr lang="es-ES_tradnl" sz="4600" b="1">
                  <a:solidFill>
                    <a:srgbClr val="F60000"/>
                  </a:solidFill>
                  <a:latin typeface="Arial Bold" pitchFamily="-112" charset="0"/>
                </a:rPr>
                <a:t> Escuchar es…</a:t>
              </a:r>
            </a:p>
          </p:txBody>
        </p:sp>
        <p:grpSp>
          <p:nvGrpSpPr>
            <p:cNvPr id="278535" name="Group 7"/>
            <p:cNvGrpSpPr>
              <a:grpSpLocks/>
            </p:cNvGrpSpPr>
            <p:nvPr/>
          </p:nvGrpSpPr>
          <p:grpSpPr bwMode="auto">
            <a:xfrm>
              <a:off x="652" y="2029"/>
              <a:ext cx="7507" cy="3660"/>
              <a:chOff x="652" y="2029"/>
              <a:chExt cx="7507" cy="3660"/>
            </a:xfrm>
          </p:grpSpPr>
          <p:sp>
            <p:nvSpPr>
              <p:cNvPr id="278530" name="Rectangle 2"/>
              <p:cNvSpPr>
                <a:spLocks noChangeArrowheads="1"/>
              </p:cNvSpPr>
              <p:nvPr/>
            </p:nvSpPr>
            <p:spPr bwMode="auto">
              <a:xfrm>
                <a:off x="3688" y="4433"/>
                <a:ext cx="4096" cy="12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30035" tIns="65019" rIns="130035" bIns="65019">
                <a:spAutoFit/>
              </a:bodyPr>
              <a:lstStyle/>
              <a:p>
                <a:pPr marL="758825" indent="-758825" algn="l" defTabSz="1300163">
                  <a:lnSpc>
                    <a:spcPct val="70000"/>
                  </a:lnSpc>
                  <a:spcBef>
                    <a:spcPct val="50000"/>
                  </a:spcBef>
                  <a:spcAft>
                    <a:spcPct val="65000"/>
                  </a:spcAft>
                  <a:buClr>
                    <a:srgbClr val="CC0066"/>
                  </a:buClr>
                </a:pPr>
                <a:r>
                  <a:rPr lang="es-ES_tradnl" sz="2400" b="1">
                    <a:solidFill>
                      <a:srgbClr val="D60000"/>
                    </a:solidFill>
                    <a:latin typeface="Arial Bold" pitchFamily="-112" charset="0"/>
                  </a:rPr>
                  <a:t>  1. Recibir todo lo que dice el otro</a:t>
                </a:r>
              </a:p>
              <a:p>
                <a:pPr marL="758825" indent="-758825" algn="l" defTabSz="1300163">
                  <a:lnSpc>
                    <a:spcPct val="70000"/>
                  </a:lnSpc>
                  <a:spcBef>
                    <a:spcPct val="50000"/>
                  </a:spcBef>
                  <a:spcAft>
                    <a:spcPct val="65000"/>
                  </a:spcAft>
                  <a:buClr>
                    <a:srgbClr val="CC0066"/>
                  </a:buClr>
                </a:pPr>
                <a:r>
                  <a:rPr lang="es-ES_tradnl" sz="2400" b="1">
                    <a:solidFill>
                      <a:srgbClr val="D60000"/>
                    </a:solidFill>
                    <a:latin typeface="Arial Bold" pitchFamily="-112" charset="0"/>
                  </a:rPr>
                  <a:t> 2. Mantener una actitud física y   mental apropiada.</a:t>
                </a:r>
              </a:p>
              <a:p>
                <a:pPr marL="758825" indent="-758825" algn="l" defTabSz="1300163">
                  <a:lnSpc>
                    <a:spcPct val="70000"/>
                  </a:lnSpc>
                  <a:spcBef>
                    <a:spcPct val="50000"/>
                  </a:spcBef>
                  <a:spcAft>
                    <a:spcPct val="65000"/>
                  </a:spcAft>
                  <a:buClr>
                    <a:srgbClr val="CC0066"/>
                  </a:buClr>
                </a:pPr>
                <a:r>
                  <a:rPr lang="es-ES_tradnl" sz="2400" b="1">
                    <a:solidFill>
                      <a:srgbClr val="D60000"/>
                    </a:solidFill>
                    <a:latin typeface="Arial Bold" pitchFamily="-112" charset="0"/>
                  </a:rPr>
                  <a:t> 3. Dirigir preguntas adecuadas.</a:t>
                </a:r>
              </a:p>
            </p:txBody>
          </p:sp>
          <p:sp>
            <p:nvSpPr>
              <p:cNvPr id="278531" name="Rectangle 3"/>
              <p:cNvSpPr>
                <a:spLocks noChangeArrowheads="1"/>
              </p:cNvSpPr>
              <p:nvPr/>
            </p:nvSpPr>
            <p:spPr bwMode="auto">
              <a:xfrm>
                <a:off x="652" y="2029"/>
                <a:ext cx="7507" cy="6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130035" tIns="65019" rIns="130035" bIns="65019">
                <a:spAutoFit/>
              </a:bodyPr>
              <a:lstStyle/>
              <a:p>
                <a:pPr marL="252413" algn="l" defTabSz="1300163">
                  <a:spcBef>
                    <a:spcPct val="50000"/>
                  </a:spcBef>
                  <a:spcAft>
                    <a:spcPct val="10000"/>
                  </a:spcAft>
                  <a:buClr>
                    <a:srgbClr val="CC0066"/>
                  </a:buClr>
                  <a:buFont typeface="Wingdings" pitchFamily="2" charset="2"/>
                  <a:buNone/>
                </a:pPr>
                <a:r>
                  <a:rPr lang="es-ES_tradnl" sz="2400">
                    <a:solidFill>
                      <a:srgbClr val="434343"/>
                    </a:solidFill>
                    <a:latin typeface="Arial Bold" pitchFamily="-112" charset="0"/>
                  </a:rPr>
                  <a:t> </a:t>
                </a:r>
                <a:r>
                  <a:rPr lang="es-ES_tradnl" sz="2400" b="1">
                    <a:solidFill>
                      <a:srgbClr val="434343"/>
                    </a:solidFill>
                    <a:latin typeface="Arial Bold" pitchFamily="-112" charset="0"/>
                  </a:rPr>
                  <a:t>Escuchar</a:t>
                </a:r>
                <a:r>
                  <a:rPr lang="es-ES_tradnl" sz="2400">
                    <a:solidFill>
                      <a:srgbClr val="434343"/>
                    </a:solidFill>
                    <a:latin typeface="Arial Bold" pitchFamily="-112" charset="0"/>
                  </a:rPr>
                  <a:t> supone comprender el </a:t>
                </a:r>
                <a:r>
                  <a:rPr lang="es-ES_tradnl" sz="2400" b="1">
                    <a:solidFill>
                      <a:srgbClr val="434343"/>
                    </a:solidFill>
                    <a:latin typeface="Arial Bold" pitchFamily="-112" charset="0"/>
                  </a:rPr>
                  <a:t>pensamiento</a:t>
                </a:r>
                <a:r>
                  <a:rPr lang="es-ES_tradnl" sz="2400">
                    <a:solidFill>
                      <a:srgbClr val="434343"/>
                    </a:solidFill>
                    <a:latin typeface="Arial Bold" pitchFamily="-112" charset="0"/>
                  </a:rPr>
                  <a:t> del otro.</a:t>
                </a:r>
              </a:p>
              <a:p>
                <a:pPr marL="252413" algn="l" defTabSz="1300163">
                  <a:spcBef>
                    <a:spcPct val="50000"/>
                  </a:spcBef>
                  <a:spcAft>
                    <a:spcPct val="10000"/>
                  </a:spcAft>
                  <a:buClr>
                    <a:srgbClr val="CC0066"/>
                  </a:buClr>
                  <a:buFont typeface="Wingdings" pitchFamily="2" charset="2"/>
                  <a:buNone/>
                </a:pPr>
                <a:r>
                  <a:rPr lang="es-ES_tradnl" sz="2400">
                    <a:solidFill>
                      <a:srgbClr val="434343"/>
                    </a:solidFill>
                    <a:latin typeface="Arial Bold" pitchFamily="-112" charset="0"/>
                  </a:rPr>
                  <a:t> </a:t>
                </a:r>
                <a:r>
                  <a:rPr lang="es-ES_tradnl" sz="2400" b="1">
                    <a:solidFill>
                      <a:srgbClr val="434343"/>
                    </a:solidFill>
                    <a:latin typeface="Arial Bold" pitchFamily="-112" charset="0"/>
                  </a:rPr>
                  <a:t>No supone estar de acuerdo</a:t>
                </a:r>
                <a:r>
                  <a:rPr lang="es-ES_tradnl" sz="2400">
                    <a:solidFill>
                      <a:srgbClr val="434343"/>
                    </a:solidFill>
                    <a:latin typeface="Arial Bold" pitchFamily="-112" charset="0"/>
                  </a:rPr>
                  <a:t> con las ideas emitidas,  comprender no quiere decir aceptar.</a:t>
                </a:r>
              </a:p>
            </p:txBody>
          </p:sp>
          <p:pic>
            <p:nvPicPr>
              <p:cNvPr id="278534" name="Picture 6" descr="comunicacion_thu">
                <a:hlinkClick r:id="rId3"/>
              </p:cNvPr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1556" y="3264"/>
                <a:ext cx="1633" cy="1052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581" name="Group 5"/>
          <p:cNvGrpSpPr>
            <a:grpSpLocks/>
          </p:cNvGrpSpPr>
          <p:nvPr/>
        </p:nvGrpSpPr>
        <p:grpSpPr bwMode="auto">
          <a:xfrm>
            <a:off x="1822450" y="2068513"/>
            <a:ext cx="10079038" cy="7196137"/>
            <a:chOff x="1148" y="1303"/>
            <a:chExt cx="6349" cy="4533"/>
          </a:xfrm>
        </p:grpSpPr>
        <p:sp>
          <p:nvSpPr>
            <p:cNvPr id="280578" name="Rectangle 2"/>
            <p:cNvSpPr>
              <a:spLocks noChangeArrowheads="1"/>
            </p:cNvSpPr>
            <p:nvPr/>
          </p:nvSpPr>
          <p:spPr bwMode="auto">
            <a:xfrm>
              <a:off x="1647" y="2528"/>
              <a:ext cx="5715" cy="33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141809" tIns="69659" rIns="141809" bIns="69659">
              <a:spAutoFit/>
            </a:bodyPr>
            <a:lstStyle/>
            <a:p>
              <a:pPr algn="l" defTabSz="1433513">
                <a:lnSpc>
                  <a:spcPct val="120000"/>
                </a:lnSpc>
                <a:spcAft>
                  <a:spcPct val="40000"/>
                </a:spcAft>
                <a:buClr>
                  <a:srgbClr val="CC0066"/>
                </a:buClr>
                <a:buFont typeface="Monotype Sorts" pitchFamily="2" charset="2"/>
                <a:buBlip>
                  <a:blip r:embed="rId3"/>
                </a:buBlip>
              </a:pP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 </a:t>
              </a:r>
              <a:r>
                <a:rPr lang="es-ES_tradnl" sz="2400" b="1">
                  <a:solidFill>
                    <a:srgbClr val="434343"/>
                  </a:solidFill>
                  <a:latin typeface="Arial Bold" pitchFamily="-112" charset="0"/>
                </a:rPr>
                <a:t>0bservar</a:t>
              </a: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 a la persona que habla</a:t>
              </a:r>
            </a:p>
            <a:p>
              <a:pPr algn="l" defTabSz="1433513">
                <a:lnSpc>
                  <a:spcPct val="120000"/>
                </a:lnSpc>
                <a:spcAft>
                  <a:spcPct val="40000"/>
                </a:spcAft>
                <a:buClr>
                  <a:srgbClr val="CC0066"/>
                </a:buClr>
                <a:buFont typeface="Monotype Sorts" pitchFamily="2" charset="2"/>
                <a:buBlip>
                  <a:blip r:embed="rId3"/>
                </a:buBlip>
              </a:pP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 Demostrar </a:t>
              </a:r>
              <a:r>
                <a:rPr lang="es-ES_tradnl" sz="2400" b="1">
                  <a:solidFill>
                    <a:srgbClr val="434343"/>
                  </a:solidFill>
                  <a:latin typeface="Arial Bold" pitchFamily="-112" charset="0"/>
                </a:rPr>
                <a:t>interés</a:t>
              </a:r>
            </a:p>
            <a:p>
              <a:pPr algn="l" defTabSz="1433513">
                <a:lnSpc>
                  <a:spcPct val="120000"/>
                </a:lnSpc>
                <a:spcAft>
                  <a:spcPct val="40000"/>
                </a:spcAft>
                <a:buClr>
                  <a:srgbClr val="CC0066"/>
                </a:buClr>
                <a:buFont typeface="Monotype Sorts" pitchFamily="2" charset="2"/>
                <a:buBlip>
                  <a:blip r:embed="rId3"/>
                </a:buBlip>
              </a:pP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 </a:t>
              </a:r>
              <a:r>
                <a:rPr lang="es-ES_tradnl" sz="2400" b="1">
                  <a:solidFill>
                    <a:srgbClr val="434343"/>
                  </a:solidFill>
                  <a:latin typeface="Arial Bold" pitchFamily="-112" charset="0"/>
                </a:rPr>
                <a:t>No disminuir atención</a:t>
              </a:r>
            </a:p>
            <a:p>
              <a:pPr algn="l" defTabSz="1433513">
                <a:lnSpc>
                  <a:spcPct val="120000"/>
                </a:lnSpc>
                <a:spcAft>
                  <a:spcPct val="40000"/>
                </a:spcAft>
                <a:buClr>
                  <a:srgbClr val="CC0066"/>
                </a:buClr>
                <a:buFont typeface="Monotype Sorts" pitchFamily="2" charset="2"/>
                <a:buBlip>
                  <a:blip r:embed="rId3"/>
                </a:buBlip>
              </a:pP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 </a:t>
              </a:r>
              <a:r>
                <a:rPr lang="es-ES_tradnl" sz="2400" b="1">
                  <a:solidFill>
                    <a:srgbClr val="434343"/>
                  </a:solidFill>
                  <a:latin typeface="Arial Bold" pitchFamily="-112" charset="0"/>
                </a:rPr>
                <a:t>Conjugar velocidad</a:t>
              </a: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 de habla y escucha</a:t>
              </a:r>
            </a:p>
            <a:p>
              <a:pPr algn="l" defTabSz="1433513">
                <a:lnSpc>
                  <a:spcPct val="120000"/>
                </a:lnSpc>
                <a:spcAft>
                  <a:spcPct val="40000"/>
                </a:spcAft>
                <a:buClr>
                  <a:srgbClr val="CC0066"/>
                </a:buClr>
                <a:buFont typeface="Monotype Sorts" pitchFamily="2" charset="2"/>
                <a:buBlip>
                  <a:blip r:embed="rId3"/>
                </a:buBlip>
              </a:pP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 </a:t>
              </a:r>
              <a:r>
                <a:rPr lang="es-ES_tradnl" sz="2400" b="1">
                  <a:solidFill>
                    <a:srgbClr val="434343"/>
                  </a:solidFill>
                  <a:latin typeface="Arial Bold" pitchFamily="-112" charset="0"/>
                </a:rPr>
                <a:t>Ceñirse </a:t>
              </a: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al tema</a:t>
              </a:r>
            </a:p>
            <a:p>
              <a:pPr algn="l" defTabSz="1433513">
                <a:lnSpc>
                  <a:spcPct val="120000"/>
                </a:lnSpc>
                <a:spcAft>
                  <a:spcPct val="40000"/>
                </a:spcAft>
                <a:buClr>
                  <a:srgbClr val="CC0066"/>
                </a:buClr>
                <a:buFont typeface="Monotype Sorts" pitchFamily="2" charset="2"/>
                <a:buBlip>
                  <a:blip r:embed="rId3"/>
                </a:buBlip>
              </a:pP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 </a:t>
              </a:r>
              <a:r>
                <a:rPr lang="es-ES_tradnl" sz="2400" b="1">
                  <a:solidFill>
                    <a:srgbClr val="434343"/>
                  </a:solidFill>
                  <a:latin typeface="Arial Bold" pitchFamily="-112" charset="0"/>
                </a:rPr>
                <a:t>Captar todos los datos</a:t>
              </a: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 (preguntar o tomar notas)</a:t>
              </a:r>
            </a:p>
            <a:p>
              <a:pPr algn="l" defTabSz="1433513">
                <a:lnSpc>
                  <a:spcPct val="120000"/>
                </a:lnSpc>
                <a:spcAft>
                  <a:spcPct val="40000"/>
                </a:spcAft>
                <a:buClr>
                  <a:srgbClr val="CC0066"/>
                </a:buClr>
                <a:buFont typeface="Monotype Sorts" pitchFamily="2" charset="2"/>
                <a:buBlip>
                  <a:blip r:embed="rId3"/>
                </a:buBlip>
              </a:pP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 Tener en cuenta </a:t>
              </a:r>
              <a:r>
                <a:rPr lang="es-ES_tradnl" sz="2400" b="1">
                  <a:solidFill>
                    <a:srgbClr val="434343"/>
                  </a:solidFill>
                  <a:latin typeface="Arial Bold" pitchFamily="-112" charset="0"/>
                </a:rPr>
                <a:t>peculiaridades de habla</a:t>
              </a: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 del interlocutor</a:t>
              </a:r>
            </a:p>
            <a:p>
              <a:pPr algn="l" defTabSz="1433513">
                <a:lnSpc>
                  <a:spcPct val="120000"/>
                </a:lnSpc>
                <a:spcAft>
                  <a:spcPct val="40000"/>
                </a:spcAft>
                <a:buClr>
                  <a:srgbClr val="CC0066"/>
                </a:buClr>
                <a:buFont typeface="Monotype Sorts" pitchFamily="2" charset="2"/>
                <a:buBlip>
                  <a:blip r:embed="rId3"/>
                </a:buBlip>
              </a:pP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 Saber qué palabras </a:t>
              </a:r>
              <a:r>
                <a:rPr lang="es-ES_tradnl" sz="2400" b="1">
                  <a:solidFill>
                    <a:srgbClr val="434343"/>
                  </a:solidFill>
                  <a:latin typeface="Arial Bold" pitchFamily="-112" charset="0"/>
                </a:rPr>
                <a:t>trastornan</a:t>
              </a: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 y porqué</a:t>
              </a:r>
            </a:p>
            <a:p>
              <a:pPr algn="l" defTabSz="1433513">
                <a:lnSpc>
                  <a:spcPct val="120000"/>
                </a:lnSpc>
                <a:spcAft>
                  <a:spcPct val="40000"/>
                </a:spcAft>
                <a:buClr>
                  <a:srgbClr val="CC0066"/>
                </a:buClr>
                <a:buFont typeface="Monotype Sorts" pitchFamily="2" charset="2"/>
                <a:buBlip>
                  <a:blip r:embed="rId3"/>
                </a:buBlip>
              </a:pPr>
              <a:r>
                <a:rPr lang="es-ES_tradnl" sz="2400">
                  <a:solidFill>
                    <a:srgbClr val="434343"/>
                  </a:solidFill>
                  <a:latin typeface="Arial Bold" pitchFamily="-112" charset="0"/>
                </a:rPr>
                <a:t> Utilizar </a:t>
              </a:r>
              <a:r>
                <a:rPr lang="es-ES_tradnl" sz="2400" b="1">
                  <a:solidFill>
                    <a:srgbClr val="434343"/>
                  </a:solidFill>
                  <a:latin typeface="Arial Bold" pitchFamily="-112" charset="0"/>
                </a:rPr>
                <a:t>el lenguaje del interlocutor   </a:t>
              </a:r>
            </a:p>
          </p:txBody>
        </p:sp>
        <p:sp>
          <p:nvSpPr>
            <p:cNvPr id="280579" name="Text Box 3"/>
            <p:cNvSpPr txBox="1">
              <a:spLocks noChangeArrowheads="1"/>
            </p:cNvSpPr>
            <p:nvPr/>
          </p:nvSpPr>
          <p:spPr bwMode="auto">
            <a:xfrm>
              <a:off x="1148" y="1303"/>
              <a:ext cx="6349" cy="466"/>
            </a:xfrm>
            <a:prstGeom prst="rect">
              <a:avLst/>
            </a:prstGeom>
            <a:solidFill>
              <a:srgbClr val="FFFF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30035" tIns="65019" rIns="130035" bIns="65019">
              <a:spAutoFit/>
            </a:bodyPr>
            <a:lstStyle/>
            <a:p>
              <a:pPr algn="l" defTabSz="1300163"/>
              <a:r>
                <a:rPr lang="es-ES_tradnl" sz="4000">
                  <a:solidFill>
                    <a:schemeClr val="hlink"/>
                  </a:solidFill>
                  <a:latin typeface="Arial Rounded MT Bold" pitchFamily="34" charset="0"/>
                </a:rPr>
                <a:t>Algunas reglas para mejorar la escucha</a:t>
              </a:r>
            </a:p>
          </p:txBody>
        </p:sp>
        <p:pic>
          <p:nvPicPr>
            <p:cNvPr id="280580" name="Picture 4" descr="comunic02%255B1%255D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502" y="2119"/>
              <a:ext cx="1612" cy="121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2733" name="Group 109"/>
          <p:cNvGrpSpPr>
            <a:grpSpLocks/>
          </p:cNvGrpSpPr>
          <p:nvPr/>
        </p:nvGrpSpPr>
        <p:grpSpPr bwMode="auto">
          <a:xfrm>
            <a:off x="0" y="1060450"/>
            <a:ext cx="12687300" cy="8693150"/>
            <a:chOff x="0" y="668"/>
            <a:chExt cx="7992" cy="5476"/>
          </a:xfrm>
        </p:grpSpPr>
        <p:grpSp>
          <p:nvGrpSpPr>
            <p:cNvPr id="282732" name="Group 108"/>
            <p:cNvGrpSpPr>
              <a:grpSpLocks/>
            </p:cNvGrpSpPr>
            <p:nvPr/>
          </p:nvGrpSpPr>
          <p:grpSpPr bwMode="auto">
            <a:xfrm>
              <a:off x="0" y="668"/>
              <a:ext cx="7843" cy="4647"/>
              <a:chOff x="0" y="668"/>
              <a:chExt cx="7843" cy="4647"/>
            </a:xfrm>
          </p:grpSpPr>
          <p:pic>
            <p:nvPicPr>
              <p:cNvPr id="282626" name="Picture 2" descr="platon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180" y="2618"/>
                <a:ext cx="663" cy="728"/>
              </a:xfrm>
              <a:prstGeom prst="rect">
                <a:avLst/>
              </a:prstGeom>
              <a:noFill/>
            </p:spPr>
          </p:pic>
          <p:sp>
            <p:nvSpPr>
              <p:cNvPr id="282627" name="Text Box 3"/>
              <p:cNvSpPr txBox="1">
                <a:spLocks noChangeArrowheads="1"/>
              </p:cNvSpPr>
              <p:nvPr/>
            </p:nvSpPr>
            <p:spPr bwMode="auto">
              <a:xfrm>
                <a:off x="1148" y="668"/>
                <a:ext cx="3132" cy="466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lIns="130035" tIns="65019" rIns="130035" bIns="65019">
                <a:spAutoFit/>
              </a:bodyPr>
              <a:lstStyle/>
              <a:p>
                <a:pPr algn="l" defTabSz="1300163"/>
                <a:r>
                  <a:rPr lang="es-ES_tradnl" sz="4000">
                    <a:solidFill>
                      <a:schemeClr val="hlink"/>
                    </a:solidFill>
                    <a:latin typeface="Arial Rounded MT Bold" pitchFamily="34" charset="0"/>
                  </a:rPr>
                  <a:t>Preguntas abiertas</a:t>
                </a:r>
              </a:p>
            </p:txBody>
          </p:sp>
          <p:sp>
            <p:nvSpPr>
              <p:cNvPr id="282628" name="Text Box 4"/>
              <p:cNvSpPr txBox="1">
                <a:spLocks noChangeArrowheads="1"/>
              </p:cNvSpPr>
              <p:nvPr/>
            </p:nvSpPr>
            <p:spPr bwMode="auto">
              <a:xfrm>
                <a:off x="394" y="1938"/>
                <a:ext cx="6798" cy="7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151679" tIns="75842" rIns="151679" bIns="75842">
                <a:spAutoFit/>
              </a:bodyPr>
              <a:lstStyle/>
              <a:p>
                <a:pPr defTabSz="1517650" eaLnBrk="0" hangingPunct="0"/>
                <a:r>
                  <a:rPr lang="es-ES_tradnl" sz="2400" b="1" i="1">
                    <a:solidFill>
                      <a:srgbClr val="D60000"/>
                    </a:solidFill>
                    <a:latin typeface="Arial Bold" pitchFamily="-112" charset="0"/>
                  </a:rPr>
                  <a:t>“Si se interroga a las personas planteando bien las preguntas, descubren por sí mismas la verdad sobre cada cosa”</a:t>
                </a:r>
              </a:p>
              <a:p>
                <a:pPr algn="r" defTabSz="1517650" eaLnBrk="0" hangingPunct="0"/>
                <a:r>
                  <a:rPr lang="es-ES_tradnl" sz="2400" b="1" i="1">
                    <a:solidFill>
                      <a:srgbClr val="D60000"/>
                    </a:solidFill>
                    <a:latin typeface="Arial Bold" pitchFamily="-112" charset="0"/>
                  </a:rPr>
                  <a:t>Platón</a:t>
                </a:r>
              </a:p>
            </p:txBody>
          </p:sp>
          <p:sp>
            <p:nvSpPr>
              <p:cNvPr id="282629" name="Rectangle 5"/>
              <p:cNvSpPr>
                <a:spLocks noChangeArrowheads="1"/>
              </p:cNvSpPr>
              <p:nvPr/>
            </p:nvSpPr>
            <p:spPr bwMode="auto">
              <a:xfrm>
                <a:off x="1102" y="3843"/>
                <a:ext cx="4454" cy="147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150100" tIns="73734" rIns="150100" bIns="73734">
                <a:spAutoFit/>
              </a:bodyPr>
              <a:lstStyle/>
              <a:p>
                <a:pPr algn="l" defTabSz="1517650" eaLnBrk="0" hangingPunct="0">
                  <a:spcBef>
                    <a:spcPct val="50000"/>
                  </a:spcBef>
                  <a:buFont typeface="Monotype Sorts" pitchFamily="2" charset="2"/>
                  <a:buNone/>
                </a:pPr>
                <a:r>
                  <a:rPr lang="es-ES_tradnl" sz="2400" b="1">
                    <a:solidFill>
                      <a:schemeClr val="bg2"/>
                    </a:solidFill>
                    <a:latin typeface="Arial Bold" pitchFamily="-112" charset="0"/>
                  </a:rPr>
                  <a:t>Descubrir necesidades y motivaciones del cliente</a:t>
                </a:r>
              </a:p>
              <a:p>
                <a:pPr algn="l" defTabSz="1517650" eaLnBrk="0" hangingPunct="0">
                  <a:spcBef>
                    <a:spcPct val="50000"/>
                  </a:spcBef>
                  <a:buFont typeface="Monotype Sorts" pitchFamily="2" charset="2"/>
                  <a:buNone/>
                </a:pPr>
                <a:r>
                  <a:rPr lang="es-ES_tradnl" sz="2400" b="1">
                    <a:solidFill>
                      <a:schemeClr val="bg2"/>
                    </a:solidFill>
                    <a:latin typeface="Arial Bold" pitchFamily="-112" charset="0"/>
                  </a:rPr>
                  <a:t>Garantizar y verificar la comprensión de nuestros mensajes</a:t>
                </a:r>
              </a:p>
              <a:p>
                <a:pPr algn="l" defTabSz="1517650" eaLnBrk="0" hangingPunct="0">
                  <a:spcBef>
                    <a:spcPct val="50000"/>
                  </a:spcBef>
                  <a:buFont typeface="Monotype Sorts" pitchFamily="2" charset="2"/>
                  <a:buNone/>
                </a:pPr>
                <a:r>
                  <a:rPr lang="es-ES_tradnl" sz="2400" b="1">
                    <a:solidFill>
                      <a:schemeClr val="bg2"/>
                    </a:solidFill>
                    <a:latin typeface="Arial Bold" pitchFamily="-112" charset="0"/>
                  </a:rPr>
                  <a:t>Personalizar la comunicación fortaleciendo la confianza y buen clima</a:t>
                </a:r>
              </a:p>
            </p:txBody>
          </p:sp>
          <p:sp>
            <p:nvSpPr>
              <p:cNvPr id="282630" name="Rectangle 6"/>
              <p:cNvSpPr>
                <a:spLocks noChangeArrowheads="1"/>
              </p:cNvSpPr>
              <p:nvPr/>
            </p:nvSpPr>
            <p:spPr bwMode="auto">
              <a:xfrm>
                <a:off x="0" y="3251"/>
                <a:ext cx="5191" cy="32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150100" tIns="73734" rIns="150100" bIns="73734">
                <a:spAutoFit/>
              </a:bodyPr>
              <a:lstStyle/>
              <a:p>
                <a:pPr defTabSz="1517650" eaLnBrk="0" hangingPunct="0">
                  <a:spcBef>
                    <a:spcPct val="50000"/>
                  </a:spcBef>
                  <a:buFont typeface="Monotype Sorts" pitchFamily="2" charset="2"/>
                  <a:buNone/>
                </a:pPr>
                <a:r>
                  <a:rPr lang="es-ES_tradnl" sz="2400" b="1">
                    <a:solidFill>
                      <a:srgbClr val="3B3B3B"/>
                    </a:solidFill>
                    <a:latin typeface="Arial Bold" pitchFamily="-112" charset="0"/>
                  </a:rPr>
                  <a:t>Las preguntas nos permitirán...</a:t>
                </a:r>
              </a:p>
            </p:txBody>
          </p:sp>
        </p:grpSp>
        <p:grpSp>
          <p:nvGrpSpPr>
            <p:cNvPr id="282631" name="Group 7"/>
            <p:cNvGrpSpPr>
              <a:grpSpLocks/>
            </p:cNvGrpSpPr>
            <p:nvPr/>
          </p:nvGrpSpPr>
          <p:grpSpPr bwMode="auto">
            <a:xfrm>
              <a:off x="5523" y="3453"/>
              <a:ext cx="2469" cy="2691"/>
              <a:chOff x="4560" y="2400"/>
              <a:chExt cx="2179" cy="2208"/>
            </a:xfrm>
          </p:grpSpPr>
          <p:grpSp>
            <p:nvGrpSpPr>
              <p:cNvPr id="282632" name="Group 8"/>
              <p:cNvGrpSpPr>
                <a:grpSpLocks/>
              </p:cNvGrpSpPr>
              <p:nvPr/>
            </p:nvGrpSpPr>
            <p:grpSpPr bwMode="auto">
              <a:xfrm>
                <a:off x="4560" y="2496"/>
                <a:ext cx="2179" cy="2026"/>
                <a:chOff x="3367" y="1372"/>
                <a:chExt cx="2138" cy="2504"/>
              </a:xfrm>
            </p:grpSpPr>
            <p:sp>
              <p:nvSpPr>
                <p:cNvPr id="282633" name="Freeform 9"/>
                <p:cNvSpPr>
                  <a:spLocks/>
                </p:cNvSpPr>
                <p:nvPr/>
              </p:nvSpPr>
              <p:spPr bwMode="auto">
                <a:xfrm>
                  <a:off x="4005" y="2770"/>
                  <a:ext cx="486" cy="381"/>
                </a:xfrm>
                <a:custGeom>
                  <a:avLst/>
                  <a:gdLst/>
                  <a:ahLst/>
                  <a:cxnLst>
                    <a:cxn ang="0">
                      <a:pos x="117" y="698"/>
                    </a:cxn>
                    <a:cxn ang="0">
                      <a:pos x="534" y="286"/>
                    </a:cxn>
                    <a:cxn ang="0">
                      <a:pos x="523" y="237"/>
                    </a:cxn>
                    <a:cxn ang="0">
                      <a:pos x="544" y="181"/>
                    </a:cxn>
                    <a:cxn ang="0">
                      <a:pos x="558" y="147"/>
                    </a:cxn>
                    <a:cxn ang="0">
                      <a:pos x="555" y="94"/>
                    </a:cxn>
                    <a:cxn ang="0">
                      <a:pos x="548" y="49"/>
                    </a:cxn>
                    <a:cxn ang="0">
                      <a:pos x="570" y="24"/>
                    </a:cxn>
                    <a:cxn ang="0">
                      <a:pos x="610" y="19"/>
                    </a:cxn>
                    <a:cxn ang="0">
                      <a:pos x="640" y="48"/>
                    </a:cxn>
                    <a:cxn ang="0">
                      <a:pos x="643" y="96"/>
                    </a:cxn>
                    <a:cxn ang="0">
                      <a:pos x="619" y="144"/>
                    </a:cxn>
                    <a:cxn ang="0">
                      <a:pos x="793" y="17"/>
                    </a:cxn>
                    <a:cxn ang="0">
                      <a:pos x="824" y="0"/>
                    </a:cxn>
                    <a:cxn ang="0">
                      <a:pos x="847" y="21"/>
                    </a:cxn>
                    <a:cxn ang="0">
                      <a:pos x="807" y="75"/>
                    </a:cxn>
                    <a:cxn ang="0">
                      <a:pos x="713" y="170"/>
                    </a:cxn>
                    <a:cxn ang="0">
                      <a:pos x="878" y="49"/>
                    </a:cxn>
                    <a:cxn ang="0">
                      <a:pos x="906" y="53"/>
                    </a:cxn>
                    <a:cxn ang="0">
                      <a:pos x="904" y="85"/>
                    </a:cxn>
                    <a:cxn ang="0">
                      <a:pos x="765" y="199"/>
                    </a:cxn>
                    <a:cxn ang="0">
                      <a:pos x="935" y="109"/>
                    </a:cxn>
                    <a:cxn ang="0">
                      <a:pos x="958" y="119"/>
                    </a:cxn>
                    <a:cxn ang="0">
                      <a:pos x="954" y="143"/>
                    </a:cxn>
                    <a:cxn ang="0">
                      <a:pos x="852" y="196"/>
                    </a:cxn>
                    <a:cxn ang="0">
                      <a:pos x="801" y="236"/>
                    </a:cxn>
                    <a:cxn ang="0">
                      <a:pos x="944" y="170"/>
                    </a:cxn>
                    <a:cxn ang="0">
                      <a:pos x="974" y="178"/>
                    </a:cxn>
                    <a:cxn ang="0">
                      <a:pos x="965" y="204"/>
                    </a:cxn>
                    <a:cxn ang="0">
                      <a:pos x="815" y="268"/>
                    </a:cxn>
                    <a:cxn ang="0">
                      <a:pos x="748" y="311"/>
                    </a:cxn>
                    <a:cxn ang="0">
                      <a:pos x="699" y="347"/>
                    </a:cxn>
                    <a:cxn ang="0">
                      <a:pos x="603" y="351"/>
                    </a:cxn>
                    <a:cxn ang="0">
                      <a:pos x="143" y="740"/>
                    </a:cxn>
                    <a:cxn ang="0">
                      <a:pos x="108" y="761"/>
                    </a:cxn>
                    <a:cxn ang="0">
                      <a:pos x="75" y="748"/>
                    </a:cxn>
                    <a:cxn ang="0">
                      <a:pos x="0" y="625"/>
                    </a:cxn>
                  </a:cxnLst>
                  <a:rect l="0" t="0" r="r" b="b"/>
                  <a:pathLst>
                    <a:path w="974" h="761">
                      <a:moveTo>
                        <a:pt x="28" y="559"/>
                      </a:moveTo>
                      <a:lnTo>
                        <a:pt x="117" y="698"/>
                      </a:lnTo>
                      <a:lnTo>
                        <a:pt x="543" y="311"/>
                      </a:lnTo>
                      <a:lnTo>
                        <a:pt x="534" y="286"/>
                      </a:lnTo>
                      <a:lnTo>
                        <a:pt x="527" y="263"/>
                      </a:lnTo>
                      <a:lnTo>
                        <a:pt x="523" y="237"/>
                      </a:lnTo>
                      <a:lnTo>
                        <a:pt x="530" y="210"/>
                      </a:lnTo>
                      <a:lnTo>
                        <a:pt x="544" y="181"/>
                      </a:lnTo>
                      <a:lnTo>
                        <a:pt x="558" y="162"/>
                      </a:lnTo>
                      <a:lnTo>
                        <a:pt x="558" y="147"/>
                      </a:lnTo>
                      <a:lnTo>
                        <a:pt x="560" y="117"/>
                      </a:lnTo>
                      <a:lnTo>
                        <a:pt x="555" y="94"/>
                      </a:lnTo>
                      <a:lnTo>
                        <a:pt x="548" y="70"/>
                      </a:lnTo>
                      <a:lnTo>
                        <a:pt x="548" y="49"/>
                      </a:lnTo>
                      <a:lnTo>
                        <a:pt x="556" y="35"/>
                      </a:lnTo>
                      <a:lnTo>
                        <a:pt x="570" y="24"/>
                      </a:lnTo>
                      <a:lnTo>
                        <a:pt x="595" y="19"/>
                      </a:lnTo>
                      <a:lnTo>
                        <a:pt x="610" y="19"/>
                      </a:lnTo>
                      <a:lnTo>
                        <a:pt x="624" y="27"/>
                      </a:lnTo>
                      <a:lnTo>
                        <a:pt x="640" y="48"/>
                      </a:lnTo>
                      <a:lnTo>
                        <a:pt x="645" y="75"/>
                      </a:lnTo>
                      <a:lnTo>
                        <a:pt x="643" y="96"/>
                      </a:lnTo>
                      <a:lnTo>
                        <a:pt x="636" y="119"/>
                      </a:lnTo>
                      <a:lnTo>
                        <a:pt x="619" y="144"/>
                      </a:lnTo>
                      <a:lnTo>
                        <a:pt x="636" y="155"/>
                      </a:lnTo>
                      <a:lnTo>
                        <a:pt x="793" y="17"/>
                      </a:lnTo>
                      <a:lnTo>
                        <a:pt x="805" y="4"/>
                      </a:lnTo>
                      <a:lnTo>
                        <a:pt x="824" y="0"/>
                      </a:lnTo>
                      <a:lnTo>
                        <a:pt x="841" y="8"/>
                      </a:lnTo>
                      <a:lnTo>
                        <a:pt x="847" y="21"/>
                      </a:lnTo>
                      <a:lnTo>
                        <a:pt x="847" y="35"/>
                      </a:lnTo>
                      <a:lnTo>
                        <a:pt x="807" y="75"/>
                      </a:lnTo>
                      <a:lnTo>
                        <a:pt x="706" y="160"/>
                      </a:lnTo>
                      <a:lnTo>
                        <a:pt x="713" y="170"/>
                      </a:lnTo>
                      <a:lnTo>
                        <a:pt x="861" y="59"/>
                      </a:lnTo>
                      <a:lnTo>
                        <a:pt x="878" y="49"/>
                      </a:lnTo>
                      <a:lnTo>
                        <a:pt x="894" y="48"/>
                      </a:lnTo>
                      <a:lnTo>
                        <a:pt x="906" y="53"/>
                      </a:lnTo>
                      <a:lnTo>
                        <a:pt x="909" y="67"/>
                      </a:lnTo>
                      <a:lnTo>
                        <a:pt x="904" y="85"/>
                      </a:lnTo>
                      <a:lnTo>
                        <a:pt x="756" y="192"/>
                      </a:lnTo>
                      <a:lnTo>
                        <a:pt x="765" y="199"/>
                      </a:lnTo>
                      <a:lnTo>
                        <a:pt x="916" y="114"/>
                      </a:lnTo>
                      <a:lnTo>
                        <a:pt x="935" y="109"/>
                      </a:lnTo>
                      <a:lnTo>
                        <a:pt x="946" y="109"/>
                      </a:lnTo>
                      <a:lnTo>
                        <a:pt x="958" y="119"/>
                      </a:lnTo>
                      <a:lnTo>
                        <a:pt x="960" y="131"/>
                      </a:lnTo>
                      <a:lnTo>
                        <a:pt x="954" y="143"/>
                      </a:lnTo>
                      <a:lnTo>
                        <a:pt x="944" y="152"/>
                      </a:lnTo>
                      <a:lnTo>
                        <a:pt x="852" y="196"/>
                      </a:lnTo>
                      <a:lnTo>
                        <a:pt x="795" y="226"/>
                      </a:lnTo>
                      <a:lnTo>
                        <a:pt x="801" y="236"/>
                      </a:lnTo>
                      <a:lnTo>
                        <a:pt x="902" y="188"/>
                      </a:lnTo>
                      <a:lnTo>
                        <a:pt x="944" y="170"/>
                      </a:lnTo>
                      <a:lnTo>
                        <a:pt x="968" y="170"/>
                      </a:lnTo>
                      <a:lnTo>
                        <a:pt x="974" y="178"/>
                      </a:lnTo>
                      <a:lnTo>
                        <a:pt x="974" y="191"/>
                      </a:lnTo>
                      <a:lnTo>
                        <a:pt x="965" y="204"/>
                      </a:lnTo>
                      <a:lnTo>
                        <a:pt x="899" y="234"/>
                      </a:lnTo>
                      <a:lnTo>
                        <a:pt x="815" y="268"/>
                      </a:lnTo>
                      <a:lnTo>
                        <a:pt x="781" y="287"/>
                      </a:lnTo>
                      <a:lnTo>
                        <a:pt x="748" y="311"/>
                      </a:lnTo>
                      <a:lnTo>
                        <a:pt x="725" y="337"/>
                      </a:lnTo>
                      <a:lnTo>
                        <a:pt x="699" y="347"/>
                      </a:lnTo>
                      <a:lnTo>
                        <a:pt x="664" y="355"/>
                      </a:lnTo>
                      <a:lnTo>
                        <a:pt x="603" y="351"/>
                      </a:lnTo>
                      <a:lnTo>
                        <a:pt x="584" y="342"/>
                      </a:lnTo>
                      <a:lnTo>
                        <a:pt x="143" y="740"/>
                      </a:lnTo>
                      <a:lnTo>
                        <a:pt x="122" y="755"/>
                      </a:lnTo>
                      <a:lnTo>
                        <a:pt x="108" y="761"/>
                      </a:lnTo>
                      <a:lnTo>
                        <a:pt x="89" y="758"/>
                      </a:lnTo>
                      <a:lnTo>
                        <a:pt x="75" y="748"/>
                      </a:lnTo>
                      <a:lnTo>
                        <a:pt x="65" y="729"/>
                      </a:lnTo>
                      <a:lnTo>
                        <a:pt x="0" y="625"/>
                      </a:lnTo>
                      <a:lnTo>
                        <a:pt x="28" y="559"/>
                      </a:lnTo>
                      <a:close/>
                    </a:path>
                  </a:pathLst>
                </a:custGeom>
                <a:solidFill>
                  <a:srgbClr val="FF9F9F"/>
                </a:solidFill>
                <a:ln w="11113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106668" tIns="53335" rIns="106668" bIns="53335">
                  <a:spAutoFit/>
                </a:bodyPr>
                <a:lstStyle/>
                <a:p>
                  <a:endParaRPr lang="es-ES"/>
                </a:p>
              </p:txBody>
            </p:sp>
            <p:grpSp>
              <p:nvGrpSpPr>
                <p:cNvPr id="282634" name="Group 10"/>
                <p:cNvGrpSpPr>
                  <a:grpSpLocks/>
                </p:cNvGrpSpPr>
                <p:nvPr/>
              </p:nvGrpSpPr>
              <p:grpSpPr bwMode="auto">
                <a:xfrm>
                  <a:off x="3431" y="3029"/>
                  <a:ext cx="490" cy="818"/>
                  <a:chOff x="3431" y="3029"/>
                  <a:chExt cx="490" cy="818"/>
                </a:xfrm>
              </p:grpSpPr>
              <p:sp>
                <p:nvSpPr>
                  <p:cNvPr id="282635" name="Freeform 11"/>
                  <p:cNvSpPr>
                    <a:spLocks/>
                  </p:cNvSpPr>
                  <p:nvPr/>
                </p:nvSpPr>
                <p:spPr bwMode="auto">
                  <a:xfrm>
                    <a:off x="3431" y="3464"/>
                    <a:ext cx="464" cy="383"/>
                  </a:xfrm>
                  <a:custGeom>
                    <a:avLst/>
                    <a:gdLst/>
                    <a:ahLst/>
                    <a:cxnLst>
                      <a:cxn ang="0">
                        <a:pos x="273" y="13"/>
                      </a:cxn>
                      <a:cxn ang="0">
                        <a:pos x="0" y="695"/>
                      </a:cxn>
                      <a:cxn ang="0">
                        <a:pos x="13" y="710"/>
                      </a:cxn>
                      <a:cxn ang="0">
                        <a:pos x="32" y="697"/>
                      </a:cxn>
                      <a:cxn ang="0">
                        <a:pos x="294" y="40"/>
                      </a:cxn>
                      <a:cxn ang="0">
                        <a:pos x="310" y="33"/>
                      </a:cxn>
                      <a:cxn ang="0">
                        <a:pos x="409" y="30"/>
                      </a:cxn>
                      <a:cxn ang="0">
                        <a:pos x="539" y="35"/>
                      </a:cxn>
                      <a:cxn ang="0">
                        <a:pos x="656" y="41"/>
                      </a:cxn>
                      <a:cxn ang="0">
                        <a:pos x="689" y="51"/>
                      </a:cxn>
                      <a:cxn ang="0">
                        <a:pos x="708" y="69"/>
                      </a:cxn>
                      <a:cxn ang="0">
                        <a:pos x="722" y="90"/>
                      </a:cxn>
                      <a:cxn ang="0">
                        <a:pos x="906" y="760"/>
                      </a:cxn>
                      <a:cxn ang="0">
                        <a:pos x="918" y="766"/>
                      </a:cxn>
                      <a:cxn ang="0">
                        <a:pos x="928" y="753"/>
                      </a:cxn>
                      <a:cxn ang="0">
                        <a:pos x="749" y="86"/>
                      </a:cxn>
                      <a:cxn ang="0">
                        <a:pos x="732" y="50"/>
                      </a:cxn>
                      <a:cxn ang="0">
                        <a:pos x="716" y="35"/>
                      </a:cxn>
                      <a:cxn ang="0">
                        <a:pos x="701" y="25"/>
                      </a:cxn>
                      <a:cxn ang="0">
                        <a:pos x="680" y="16"/>
                      </a:cxn>
                      <a:cxn ang="0">
                        <a:pos x="642" y="13"/>
                      </a:cxn>
                      <a:cxn ang="0">
                        <a:pos x="518" y="3"/>
                      </a:cxn>
                      <a:cxn ang="0">
                        <a:pos x="386" y="0"/>
                      </a:cxn>
                      <a:cxn ang="0">
                        <a:pos x="324" y="1"/>
                      </a:cxn>
                      <a:cxn ang="0">
                        <a:pos x="292" y="3"/>
                      </a:cxn>
                      <a:cxn ang="0">
                        <a:pos x="273" y="13"/>
                      </a:cxn>
                    </a:cxnLst>
                    <a:rect l="0" t="0" r="r" b="b"/>
                    <a:pathLst>
                      <a:path w="928" h="766">
                        <a:moveTo>
                          <a:pt x="273" y="13"/>
                        </a:moveTo>
                        <a:lnTo>
                          <a:pt x="0" y="695"/>
                        </a:lnTo>
                        <a:lnTo>
                          <a:pt x="13" y="710"/>
                        </a:lnTo>
                        <a:lnTo>
                          <a:pt x="32" y="697"/>
                        </a:lnTo>
                        <a:lnTo>
                          <a:pt x="294" y="40"/>
                        </a:lnTo>
                        <a:lnTo>
                          <a:pt x="310" y="33"/>
                        </a:lnTo>
                        <a:lnTo>
                          <a:pt x="409" y="30"/>
                        </a:lnTo>
                        <a:lnTo>
                          <a:pt x="539" y="35"/>
                        </a:lnTo>
                        <a:lnTo>
                          <a:pt x="656" y="41"/>
                        </a:lnTo>
                        <a:lnTo>
                          <a:pt x="689" y="51"/>
                        </a:lnTo>
                        <a:lnTo>
                          <a:pt x="708" y="69"/>
                        </a:lnTo>
                        <a:lnTo>
                          <a:pt x="722" y="90"/>
                        </a:lnTo>
                        <a:lnTo>
                          <a:pt x="906" y="760"/>
                        </a:lnTo>
                        <a:lnTo>
                          <a:pt x="918" y="766"/>
                        </a:lnTo>
                        <a:lnTo>
                          <a:pt x="928" y="753"/>
                        </a:lnTo>
                        <a:lnTo>
                          <a:pt x="749" y="86"/>
                        </a:lnTo>
                        <a:lnTo>
                          <a:pt x="732" y="50"/>
                        </a:lnTo>
                        <a:lnTo>
                          <a:pt x="716" y="35"/>
                        </a:lnTo>
                        <a:lnTo>
                          <a:pt x="701" y="25"/>
                        </a:lnTo>
                        <a:lnTo>
                          <a:pt x="680" y="16"/>
                        </a:lnTo>
                        <a:lnTo>
                          <a:pt x="642" y="13"/>
                        </a:lnTo>
                        <a:lnTo>
                          <a:pt x="518" y="3"/>
                        </a:lnTo>
                        <a:lnTo>
                          <a:pt x="386" y="0"/>
                        </a:lnTo>
                        <a:lnTo>
                          <a:pt x="324" y="1"/>
                        </a:lnTo>
                        <a:lnTo>
                          <a:pt x="292" y="3"/>
                        </a:lnTo>
                        <a:lnTo>
                          <a:pt x="273" y="13"/>
                        </a:lnTo>
                        <a:close/>
                      </a:path>
                    </a:pathLst>
                  </a:custGeom>
                  <a:solidFill>
                    <a:srgbClr val="3F1F00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sp>
                <p:nvSpPr>
                  <p:cNvPr id="282636" name="Freeform 12"/>
                  <p:cNvSpPr>
                    <a:spLocks/>
                  </p:cNvSpPr>
                  <p:nvPr/>
                </p:nvSpPr>
                <p:spPr bwMode="auto">
                  <a:xfrm>
                    <a:off x="3437" y="3029"/>
                    <a:ext cx="484" cy="447"/>
                  </a:xfrm>
                  <a:custGeom>
                    <a:avLst/>
                    <a:gdLst/>
                    <a:ahLst/>
                    <a:cxnLst>
                      <a:cxn ang="0">
                        <a:pos x="196" y="0"/>
                      </a:cxn>
                      <a:cxn ang="0">
                        <a:pos x="62" y="0"/>
                      </a:cxn>
                      <a:cxn ang="0">
                        <a:pos x="5" y="33"/>
                      </a:cxn>
                      <a:cxn ang="0">
                        <a:pos x="0" y="115"/>
                      </a:cxn>
                      <a:cxn ang="0">
                        <a:pos x="146" y="596"/>
                      </a:cxn>
                      <a:cxn ang="0">
                        <a:pos x="160" y="644"/>
                      </a:cxn>
                      <a:cxn ang="0">
                        <a:pos x="165" y="695"/>
                      </a:cxn>
                      <a:cxn ang="0">
                        <a:pos x="173" y="806"/>
                      </a:cxn>
                      <a:cxn ang="0">
                        <a:pos x="199" y="857"/>
                      </a:cxn>
                      <a:cxn ang="0">
                        <a:pos x="236" y="865"/>
                      </a:cxn>
                      <a:cxn ang="0">
                        <a:pos x="278" y="870"/>
                      </a:cxn>
                      <a:cxn ang="0">
                        <a:pos x="394" y="875"/>
                      </a:cxn>
                      <a:cxn ang="0">
                        <a:pos x="610" y="883"/>
                      </a:cxn>
                      <a:cxn ang="0">
                        <a:pos x="778" y="893"/>
                      </a:cxn>
                      <a:cxn ang="0">
                        <a:pos x="820" y="880"/>
                      </a:cxn>
                      <a:cxn ang="0">
                        <a:pos x="853" y="845"/>
                      </a:cxn>
                      <a:cxn ang="0">
                        <a:pos x="889" y="796"/>
                      </a:cxn>
                      <a:cxn ang="0">
                        <a:pos x="919" y="745"/>
                      </a:cxn>
                      <a:cxn ang="0">
                        <a:pos x="938" y="714"/>
                      </a:cxn>
                      <a:cxn ang="0">
                        <a:pos x="948" y="690"/>
                      </a:cxn>
                      <a:cxn ang="0">
                        <a:pos x="966" y="649"/>
                      </a:cxn>
                      <a:cxn ang="0">
                        <a:pos x="968" y="631"/>
                      </a:cxn>
                      <a:cxn ang="0">
                        <a:pos x="966" y="605"/>
                      </a:cxn>
                      <a:cxn ang="0">
                        <a:pos x="952" y="592"/>
                      </a:cxn>
                      <a:cxn ang="0">
                        <a:pos x="924" y="576"/>
                      </a:cxn>
                      <a:cxn ang="0">
                        <a:pos x="893" y="575"/>
                      </a:cxn>
                      <a:cxn ang="0">
                        <a:pos x="853" y="575"/>
                      </a:cxn>
                      <a:cxn ang="0">
                        <a:pos x="316" y="592"/>
                      </a:cxn>
                      <a:cxn ang="0">
                        <a:pos x="305" y="475"/>
                      </a:cxn>
                      <a:cxn ang="0">
                        <a:pos x="286" y="255"/>
                      </a:cxn>
                      <a:cxn ang="0">
                        <a:pos x="274" y="102"/>
                      </a:cxn>
                      <a:cxn ang="0">
                        <a:pos x="255" y="38"/>
                      </a:cxn>
                      <a:cxn ang="0">
                        <a:pos x="196" y="0"/>
                      </a:cxn>
                    </a:cxnLst>
                    <a:rect l="0" t="0" r="r" b="b"/>
                    <a:pathLst>
                      <a:path w="968" h="893">
                        <a:moveTo>
                          <a:pt x="196" y="0"/>
                        </a:moveTo>
                        <a:lnTo>
                          <a:pt x="62" y="0"/>
                        </a:lnTo>
                        <a:lnTo>
                          <a:pt x="5" y="33"/>
                        </a:lnTo>
                        <a:lnTo>
                          <a:pt x="0" y="115"/>
                        </a:lnTo>
                        <a:lnTo>
                          <a:pt x="146" y="596"/>
                        </a:lnTo>
                        <a:lnTo>
                          <a:pt x="160" y="644"/>
                        </a:lnTo>
                        <a:lnTo>
                          <a:pt x="165" y="695"/>
                        </a:lnTo>
                        <a:lnTo>
                          <a:pt x="173" y="806"/>
                        </a:lnTo>
                        <a:lnTo>
                          <a:pt x="199" y="857"/>
                        </a:lnTo>
                        <a:lnTo>
                          <a:pt x="236" y="865"/>
                        </a:lnTo>
                        <a:lnTo>
                          <a:pt x="278" y="870"/>
                        </a:lnTo>
                        <a:lnTo>
                          <a:pt x="394" y="875"/>
                        </a:lnTo>
                        <a:lnTo>
                          <a:pt x="610" y="883"/>
                        </a:lnTo>
                        <a:lnTo>
                          <a:pt x="778" y="893"/>
                        </a:lnTo>
                        <a:lnTo>
                          <a:pt x="820" y="880"/>
                        </a:lnTo>
                        <a:lnTo>
                          <a:pt x="853" y="845"/>
                        </a:lnTo>
                        <a:lnTo>
                          <a:pt x="889" y="796"/>
                        </a:lnTo>
                        <a:lnTo>
                          <a:pt x="919" y="745"/>
                        </a:lnTo>
                        <a:lnTo>
                          <a:pt x="938" y="714"/>
                        </a:lnTo>
                        <a:lnTo>
                          <a:pt x="948" y="690"/>
                        </a:lnTo>
                        <a:lnTo>
                          <a:pt x="966" y="649"/>
                        </a:lnTo>
                        <a:lnTo>
                          <a:pt x="968" y="631"/>
                        </a:lnTo>
                        <a:lnTo>
                          <a:pt x="966" y="605"/>
                        </a:lnTo>
                        <a:lnTo>
                          <a:pt x="952" y="592"/>
                        </a:lnTo>
                        <a:lnTo>
                          <a:pt x="924" y="576"/>
                        </a:lnTo>
                        <a:lnTo>
                          <a:pt x="893" y="575"/>
                        </a:lnTo>
                        <a:lnTo>
                          <a:pt x="853" y="575"/>
                        </a:lnTo>
                        <a:lnTo>
                          <a:pt x="316" y="592"/>
                        </a:lnTo>
                        <a:lnTo>
                          <a:pt x="305" y="475"/>
                        </a:lnTo>
                        <a:lnTo>
                          <a:pt x="286" y="255"/>
                        </a:lnTo>
                        <a:lnTo>
                          <a:pt x="274" y="102"/>
                        </a:lnTo>
                        <a:lnTo>
                          <a:pt x="255" y="38"/>
                        </a:lnTo>
                        <a:lnTo>
                          <a:pt x="196" y="0"/>
                        </a:lnTo>
                        <a:close/>
                      </a:path>
                    </a:pathLst>
                  </a:custGeom>
                  <a:solidFill>
                    <a:srgbClr val="9F7F5F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</p:grpSp>
            <p:sp>
              <p:nvSpPr>
                <p:cNvPr id="282637" name="Freeform 13"/>
                <p:cNvSpPr>
                  <a:spLocks/>
                </p:cNvSpPr>
                <p:nvPr/>
              </p:nvSpPr>
              <p:spPr bwMode="auto">
                <a:xfrm>
                  <a:off x="3591" y="2888"/>
                  <a:ext cx="581" cy="941"/>
                </a:xfrm>
                <a:custGeom>
                  <a:avLst/>
                  <a:gdLst/>
                  <a:ahLst/>
                  <a:cxnLst>
                    <a:cxn ang="0">
                      <a:pos x="702" y="35"/>
                    </a:cxn>
                    <a:cxn ang="0">
                      <a:pos x="801" y="138"/>
                    </a:cxn>
                    <a:cxn ang="0">
                      <a:pos x="852" y="210"/>
                    </a:cxn>
                    <a:cxn ang="0">
                      <a:pos x="902" y="271"/>
                    </a:cxn>
                    <a:cxn ang="0">
                      <a:pos x="890" y="356"/>
                    </a:cxn>
                    <a:cxn ang="0">
                      <a:pos x="847" y="368"/>
                    </a:cxn>
                    <a:cxn ang="0">
                      <a:pos x="852" y="434"/>
                    </a:cxn>
                    <a:cxn ang="0">
                      <a:pos x="836" y="520"/>
                    </a:cxn>
                    <a:cxn ang="0">
                      <a:pos x="753" y="557"/>
                    </a:cxn>
                    <a:cxn ang="0">
                      <a:pos x="720" y="649"/>
                    </a:cxn>
                    <a:cxn ang="0">
                      <a:pos x="791" y="695"/>
                    </a:cxn>
                    <a:cxn ang="0">
                      <a:pos x="1006" y="695"/>
                    </a:cxn>
                    <a:cxn ang="0">
                      <a:pos x="1123" y="736"/>
                    </a:cxn>
                    <a:cxn ang="0">
                      <a:pos x="1163" y="838"/>
                    </a:cxn>
                    <a:cxn ang="0">
                      <a:pos x="1112" y="1022"/>
                    </a:cxn>
                    <a:cxn ang="0">
                      <a:pos x="979" y="1267"/>
                    </a:cxn>
                    <a:cxn ang="0">
                      <a:pos x="841" y="1616"/>
                    </a:cxn>
                    <a:cxn ang="0">
                      <a:pos x="780" y="1881"/>
                    </a:cxn>
                    <a:cxn ang="0">
                      <a:pos x="659" y="1809"/>
                    </a:cxn>
                    <a:cxn ang="0">
                      <a:pos x="532" y="1757"/>
                    </a:cxn>
                    <a:cxn ang="0">
                      <a:pos x="476" y="1722"/>
                    </a:cxn>
                    <a:cxn ang="0">
                      <a:pos x="377" y="1769"/>
                    </a:cxn>
                    <a:cxn ang="0">
                      <a:pos x="322" y="1773"/>
                    </a:cxn>
                    <a:cxn ang="0">
                      <a:pos x="372" y="1656"/>
                    </a:cxn>
                    <a:cxn ang="0">
                      <a:pos x="537" y="1468"/>
                    </a:cxn>
                    <a:cxn ang="0">
                      <a:pos x="560" y="1324"/>
                    </a:cxn>
                    <a:cxn ang="0">
                      <a:pos x="555" y="1120"/>
                    </a:cxn>
                    <a:cxn ang="0">
                      <a:pos x="466" y="1047"/>
                    </a:cxn>
                    <a:cxn ang="0">
                      <a:pos x="289" y="1083"/>
                    </a:cxn>
                    <a:cxn ang="0">
                      <a:pos x="150" y="1108"/>
                    </a:cxn>
                    <a:cxn ang="0">
                      <a:pos x="45" y="1078"/>
                    </a:cxn>
                    <a:cxn ang="0">
                      <a:pos x="0" y="967"/>
                    </a:cxn>
                    <a:cxn ang="0">
                      <a:pos x="45" y="850"/>
                    </a:cxn>
                    <a:cxn ang="0">
                      <a:pos x="172" y="628"/>
                    </a:cxn>
                    <a:cxn ang="0">
                      <a:pos x="289" y="471"/>
                    </a:cxn>
                    <a:cxn ang="0">
                      <a:pos x="367" y="313"/>
                    </a:cxn>
                    <a:cxn ang="0">
                      <a:pos x="400" y="154"/>
                    </a:cxn>
                    <a:cxn ang="0">
                      <a:pos x="443" y="42"/>
                    </a:cxn>
                    <a:cxn ang="0">
                      <a:pos x="516" y="9"/>
                    </a:cxn>
                    <a:cxn ang="0">
                      <a:pos x="652" y="0"/>
                    </a:cxn>
                  </a:cxnLst>
                  <a:rect l="0" t="0" r="r" b="b"/>
                  <a:pathLst>
                    <a:path w="1163" h="1881">
                      <a:moveTo>
                        <a:pt x="652" y="0"/>
                      </a:moveTo>
                      <a:lnTo>
                        <a:pt x="702" y="35"/>
                      </a:lnTo>
                      <a:lnTo>
                        <a:pt x="768" y="91"/>
                      </a:lnTo>
                      <a:lnTo>
                        <a:pt x="801" y="138"/>
                      </a:lnTo>
                      <a:lnTo>
                        <a:pt x="829" y="180"/>
                      </a:lnTo>
                      <a:lnTo>
                        <a:pt x="852" y="210"/>
                      </a:lnTo>
                      <a:lnTo>
                        <a:pt x="885" y="241"/>
                      </a:lnTo>
                      <a:lnTo>
                        <a:pt x="902" y="271"/>
                      </a:lnTo>
                      <a:lnTo>
                        <a:pt x="902" y="326"/>
                      </a:lnTo>
                      <a:lnTo>
                        <a:pt x="890" y="356"/>
                      </a:lnTo>
                      <a:lnTo>
                        <a:pt x="869" y="363"/>
                      </a:lnTo>
                      <a:lnTo>
                        <a:pt x="847" y="368"/>
                      </a:lnTo>
                      <a:lnTo>
                        <a:pt x="841" y="393"/>
                      </a:lnTo>
                      <a:lnTo>
                        <a:pt x="852" y="434"/>
                      </a:lnTo>
                      <a:lnTo>
                        <a:pt x="852" y="490"/>
                      </a:lnTo>
                      <a:lnTo>
                        <a:pt x="836" y="520"/>
                      </a:lnTo>
                      <a:lnTo>
                        <a:pt x="780" y="557"/>
                      </a:lnTo>
                      <a:lnTo>
                        <a:pt x="753" y="557"/>
                      </a:lnTo>
                      <a:lnTo>
                        <a:pt x="730" y="577"/>
                      </a:lnTo>
                      <a:lnTo>
                        <a:pt x="720" y="649"/>
                      </a:lnTo>
                      <a:lnTo>
                        <a:pt x="720" y="710"/>
                      </a:lnTo>
                      <a:lnTo>
                        <a:pt x="791" y="695"/>
                      </a:lnTo>
                      <a:lnTo>
                        <a:pt x="897" y="695"/>
                      </a:lnTo>
                      <a:lnTo>
                        <a:pt x="1006" y="695"/>
                      </a:lnTo>
                      <a:lnTo>
                        <a:pt x="1079" y="710"/>
                      </a:lnTo>
                      <a:lnTo>
                        <a:pt x="1123" y="736"/>
                      </a:lnTo>
                      <a:lnTo>
                        <a:pt x="1156" y="787"/>
                      </a:lnTo>
                      <a:lnTo>
                        <a:pt x="1163" y="838"/>
                      </a:lnTo>
                      <a:lnTo>
                        <a:pt x="1151" y="899"/>
                      </a:lnTo>
                      <a:lnTo>
                        <a:pt x="1112" y="1022"/>
                      </a:lnTo>
                      <a:lnTo>
                        <a:pt x="1052" y="1150"/>
                      </a:lnTo>
                      <a:lnTo>
                        <a:pt x="979" y="1267"/>
                      </a:lnTo>
                      <a:lnTo>
                        <a:pt x="897" y="1468"/>
                      </a:lnTo>
                      <a:lnTo>
                        <a:pt x="841" y="1616"/>
                      </a:lnTo>
                      <a:lnTo>
                        <a:pt x="801" y="1783"/>
                      </a:lnTo>
                      <a:lnTo>
                        <a:pt x="780" y="1881"/>
                      </a:lnTo>
                      <a:lnTo>
                        <a:pt x="720" y="1851"/>
                      </a:lnTo>
                      <a:lnTo>
                        <a:pt x="659" y="1809"/>
                      </a:lnTo>
                      <a:lnTo>
                        <a:pt x="582" y="1764"/>
                      </a:lnTo>
                      <a:lnTo>
                        <a:pt x="532" y="1757"/>
                      </a:lnTo>
                      <a:lnTo>
                        <a:pt x="509" y="1743"/>
                      </a:lnTo>
                      <a:lnTo>
                        <a:pt x="476" y="1722"/>
                      </a:lnTo>
                      <a:lnTo>
                        <a:pt x="416" y="1738"/>
                      </a:lnTo>
                      <a:lnTo>
                        <a:pt x="377" y="1769"/>
                      </a:lnTo>
                      <a:lnTo>
                        <a:pt x="350" y="1778"/>
                      </a:lnTo>
                      <a:lnTo>
                        <a:pt x="322" y="1773"/>
                      </a:lnTo>
                      <a:lnTo>
                        <a:pt x="339" y="1748"/>
                      </a:lnTo>
                      <a:lnTo>
                        <a:pt x="372" y="1656"/>
                      </a:lnTo>
                      <a:lnTo>
                        <a:pt x="456" y="1544"/>
                      </a:lnTo>
                      <a:lnTo>
                        <a:pt x="537" y="1468"/>
                      </a:lnTo>
                      <a:lnTo>
                        <a:pt x="549" y="1417"/>
                      </a:lnTo>
                      <a:lnTo>
                        <a:pt x="560" y="1324"/>
                      </a:lnTo>
                      <a:lnTo>
                        <a:pt x="565" y="1206"/>
                      </a:lnTo>
                      <a:lnTo>
                        <a:pt x="555" y="1120"/>
                      </a:lnTo>
                      <a:lnTo>
                        <a:pt x="537" y="1073"/>
                      </a:lnTo>
                      <a:lnTo>
                        <a:pt x="466" y="1047"/>
                      </a:lnTo>
                      <a:lnTo>
                        <a:pt x="395" y="1057"/>
                      </a:lnTo>
                      <a:lnTo>
                        <a:pt x="289" y="1083"/>
                      </a:lnTo>
                      <a:lnTo>
                        <a:pt x="190" y="1099"/>
                      </a:lnTo>
                      <a:lnTo>
                        <a:pt x="150" y="1108"/>
                      </a:lnTo>
                      <a:lnTo>
                        <a:pt x="84" y="1099"/>
                      </a:lnTo>
                      <a:lnTo>
                        <a:pt x="45" y="1078"/>
                      </a:lnTo>
                      <a:lnTo>
                        <a:pt x="12" y="1026"/>
                      </a:lnTo>
                      <a:lnTo>
                        <a:pt x="0" y="967"/>
                      </a:lnTo>
                      <a:lnTo>
                        <a:pt x="23" y="890"/>
                      </a:lnTo>
                      <a:lnTo>
                        <a:pt x="45" y="850"/>
                      </a:lnTo>
                      <a:lnTo>
                        <a:pt x="106" y="736"/>
                      </a:lnTo>
                      <a:lnTo>
                        <a:pt x="172" y="628"/>
                      </a:lnTo>
                      <a:lnTo>
                        <a:pt x="233" y="541"/>
                      </a:lnTo>
                      <a:lnTo>
                        <a:pt x="289" y="471"/>
                      </a:lnTo>
                      <a:lnTo>
                        <a:pt x="332" y="382"/>
                      </a:lnTo>
                      <a:lnTo>
                        <a:pt x="367" y="313"/>
                      </a:lnTo>
                      <a:lnTo>
                        <a:pt x="377" y="236"/>
                      </a:lnTo>
                      <a:lnTo>
                        <a:pt x="400" y="154"/>
                      </a:lnTo>
                      <a:lnTo>
                        <a:pt x="416" y="87"/>
                      </a:lnTo>
                      <a:lnTo>
                        <a:pt x="443" y="42"/>
                      </a:lnTo>
                      <a:lnTo>
                        <a:pt x="476" y="9"/>
                      </a:lnTo>
                      <a:lnTo>
                        <a:pt x="516" y="9"/>
                      </a:lnTo>
                      <a:lnTo>
                        <a:pt x="593" y="35"/>
                      </a:lnTo>
                      <a:lnTo>
                        <a:pt x="652" y="0"/>
                      </a:lnTo>
                      <a:close/>
                    </a:path>
                  </a:pathLst>
                </a:custGeom>
                <a:solidFill>
                  <a:srgbClr val="9F3FDF"/>
                </a:solidFill>
                <a:ln w="11113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106668" tIns="53335" rIns="106668" bIns="53335">
                  <a:spAutoFit/>
                </a:bodyPr>
                <a:lstStyle/>
                <a:p>
                  <a:endParaRPr lang="es-ES"/>
                </a:p>
              </p:txBody>
            </p:sp>
            <p:grpSp>
              <p:nvGrpSpPr>
                <p:cNvPr id="282638" name="Group 14"/>
                <p:cNvGrpSpPr>
                  <a:grpSpLocks/>
                </p:cNvGrpSpPr>
                <p:nvPr/>
              </p:nvGrpSpPr>
              <p:grpSpPr bwMode="auto">
                <a:xfrm>
                  <a:off x="4962" y="3008"/>
                  <a:ext cx="489" cy="819"/>
                  <a:chOff x="4962" y="3008"/>
                  <a:chExt cx="489" cy="819"/>
                </a:xfrm>
              </p:grpSpPr>
              <p:sp>
                <p:nvSpPr>
                  <p:cNvPr id="282639" name="Freeform 15"/>
                  <p:cNvSpPr>
                    <a:spLocks/>
                  </p:cNvSpPr>
                  <p:nvPr/>
                </p:nvSpPr>
                <p:spPr bwMode="auto">
                  <a:xfrm>
                    <a:off x="4987" y="3443"/>
                    <a:ext cx="464" cy="384"/>
                  </a:xfrm>
                  <a:custGeom>
                    <a:avLst/>
                    <a:gdLst/>
                    <a:ahLst/>
                    <a:cxnLst>
                      <a:cxn ang="0">
                        <a:pos x="657" y="14"/>
                      </a:cxn>
                      <a:cxn ang="0">
                        <a:pos x="928" y="696"/>
                      </a:cxn>
                      <a:cxn ang="0">
                        <a:pos x="917" y="710"/>
                      </a:cxn>
                      <a:cxn ang="0">
                        <a:pos x="896" y="699"/>
                      </a:cxn>
                      <a:cxn ang="0">
                        <a:pos x="636" y="40"/>
                      </a:cxn>
                      <a:cxn ang="0">
                        <a:pos x="620" y="34"/>
                      </a:cxn>
                      <a:cxn ang="0">
                        <a:pos x="519" y="30"/>
                      </a:cxn>
                      <a:cxn ang="0">
                        <a:pos x="391" y="37"/>
                      </a:cxn>
                      <a:cxn ang="0">
                        <a:pos x="274" y="43"/>
                      </a:cxn>
                      <a:cxn ang="0">
                        <a:pos x="241" y="53"/>
                      </a:cxn>
                      <a:cxn ang="0">
                        <a:pos x="220" y="69"/>
                      </a:cxn>
                      <a:cxn ang="0">
                        <a:pos x="207" y="92"/>
                      </a:cxn>
                      <a:cxn ang="0">
                        <a:pos x="24" y="761"/>
                      </a:cxn>
                      <a:cxn ang="0">
                        <a:pos x="12" y="768"/>
                      </a:cxn>
                      <a:cxn ang="0">
                        <a:pos x="0" y="753"/>
                      </a:cxn>
                      <a:cxn ang="0">
                        <a:pos x="180" y="87"/>
                      </a:cxn>
                      <a:cxn ang="0">
                        <a:pos x="198" y="51"/>
                      </a:cxn>
                      <a:cxn ang="0">
                        <a:pos x="214" y="37"/>
                      </a:cxn>
                      <a:cxn ang="0">
                        <a:pos x="229" y="26"/>
                      </a:cxn>
                      <a:cxn ang="0">
                        <a:pos x="250" y="16"/>
                      </a:cxn>
                      <a:cxn ang="0">
                        <a:pos x="288" y="14"/>
                      </a:cxn>
                      <a:cxn ang="0">
                        <a:pos x="410" y="5"/>
                      </a:cxn>
                      <a:cxn ang="0">
                        <a:pos x="544" y="0"/>
                      </a:cxn>
                      <a:cxn ang="0">
                        <a:pos x="606" y="2"/>
                      </a:cxn>
                      <a:cxn ang="0">
                        <a:pos x="638" y="5"/>
                      </a:cxn>
                      <a:cxn ang="0">
                        <a:pos x="657" y="14"/>
                      </a:cxn>
                    </a:cxnLst>
                    <a:rect l="0" t="0" r="r" b="b"/>
                    <a:pathLst>
                      <a:path w="928" h="768">
                        <a:moveTo>
                          <a:pt x="657" y="14"/>
                        </a:moveTo>
                        <a:lnTo>
                          <a:pt x="928" y="696"/>
                        </a:lnTo>
                        <a:lnTo>
                          <a:pt x="917" y="710"/>
                        </a:lnTo>
                        <a:lnTo>
                          <a:pt x="896" y="699"/>
                        </a:lnTo>
                        <a:lnTo>
                          <a:pt x="636" y="40"/>
                        </a:lnTo>
                        <a:lnTo>
                          <a:pt x="620" y="34"/>
                        </a:lnTo>
                        <a:lnTo>
                          <a:pt x="519" y="30"/>
                        </a:lnTo>
                        <a:lnTo>
                          <a:pt x="391" y="37"/>
                        </a:lnTo>
                        <a:lnTo>
                          <a:pt x="274" y="43"/>
                        </a:lnTo>
                        <a:lnTo>
                          <a:pt x="241" y="53"/>
                        </a:lnTo>
                        <a:lnTo>
                          <a:pt x="220" y="69"/>
                        </a:lnTo>
                        <a:lnTo>
                          <a:pt x="207" y="92"/>
                        </a:lnTo>
                        <a:lnTo>
                          <a:pt x="24" y="761"/>
                        </a:lnTo>
                        <a:lnTo>
                          <a:pt x="12" y="768"/>
                        </a:lnTo>
                        <a:lnTo>
                          <a:pt x="0" y="753"/>
                        </a:lnTo>
                        <a:lnTo>
                          <a:pt x="180" y="87"/>
                        </a:lnTo>
                        <a:lnTo>
                          <a:pt x="198" y="51"/>
                        </a:lnTo>
                        <a:lnTo>
                          <a:pt x="214" y="37"/>
                        </a:lnTo>
                        <a:lnTo>
                          <a:pt x="229" y="26"/>
                        </a:lnTo>
                        <a:lnTo>
                          <a:pt x="250" y="16"/>
                        </a:lnTo>
                        <a:lnTo>
                          <a:pt x="288" y="14"/>
                        </a:lnTo>
                        <a:lnTo>
                          <a:pt x="410" y="5"/>
                        </a:lnTo>
                        <a:lnTo>
                          <a:pt x="544" y="0"/>
                        </a:lnTo>
                        <a:lnTo>
                          <a:pt x="606" y="2"/>
                        </a:lnTo>
                        <a:lnTo>
                          <a:pt x="638" y="5"/>
                        </a:lnTo>
                        <a:lnTo>
                          <a:pt x="657" y="14"/>
                        </a:lnTo>
                        <a:close/>
                      </a:path>
                    </a:pathLst>
                  </a:custGeom>
                  <a:solidFill>
                    <a:srgbClr val="3F1F00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sp>
                <p:nvSpPr>
                  <p:cNvPr id="282640" name="Freeform 16"/>
                  <p:cNvSpPr>
                    <a:spLocks/>
                  </p:cNvSpPr>
                  <p:nvPr/>
                </p:nvSpPr>
                <p:spPr bwMode="auto">
                  <a:xfrm>
                    <a:off x="4962" y="3008"/>
                    <a:ext cx="484" cy="448"/>
                  </a:xfrm>
                  <a:custGeom>
                    <a:avLst/>
                    <a:gdLst/>
                    <a:ahLst/>
                    <a:cxnLst>
                      <a:cxn ang="0">
                        <a:pos x="772" y="0"/>
                      </a:cxn>
                      <a:cxn ang="0">
                        <a:pos x="904" y="0"/>
                      </a:cxn>
                      <a:cxn ang="0">
                        <a:pos x="963" y="34"/>
                      </a:cxn>
                      <a:cxn ang="0">
                        <a:pos x="968" y="117"/>
                      </a:cxn>
                      <a:cxn ang="0">
                        <a:pos x="821" y="596"/>
                      </a:cxn>
                      <a:cxn ang="0">
                        <a:pos x="808" y="644"/>
                      </a:cxn>
                      <a:cxn ang="0">
                        <a:pos x="801" y="695"/>
                      </a:cxn>
                      <a:cxn ang="0">
                        <a:pos x="795" y="806"/>
                      </a:cxn>
                      <a:cxn ang="0">
                        <a:pos x="768" y="858"/>
                      </a:cxn>
                      <a:cxn ang="0">
                        <a:pos x="732" y="866"/>
                      </a:cxn>
                      <a:cxn ang="0">
                        <a:pos x="690" y="871"/>
                      </a:cxn>
                      <a:cxn ang="0">
                        <a:pos x="574" y="877"/>
                      </a:cxn>
                      <a:cxn ang="0">
                        <a:pos x="358" y="883"/>
                      </a:cxn>
                      <a:cxn ang="0">
                        <a:pos x="190" y="895"/>
                      </a:cxn>
                      <a:cxn ang="0">
                        <a:pos x="148" y="882"/>
                      </a:cxn>
                      <a:cxn ang="0">
                        <a:pos x="115" y="845"/>
                      </a:cxn>
                      <a:cxn ang="0">
                        <a:pos x="79" y="797"/>
                      </a:cxn>
                      <a:cxn ang="0">
                        <a:pos x="47" y="747"/>
                      </a:cxn>
                      <a:cxn ang="0">
                        <a:pos x="28" y="716"/>
                      </a:cxn>
                      <a:cxn ang="0">
                        <a:pos x="19" y="691"/>
                      </a:cxn>
                      <a:cxn ang="0">
                        <a:pos x="2" y="650"/>
                      </a:cxn>
                      <a:cxn ang="0">
                        <a:pos x="0" y="631"/>
                      </a:cxn>
                      <a:cxn ang="0">
                        <a:pos x="2" y="605"/>
                      </a:cxn>
                      <a:cxn ang="0">
                        <a:pos x="16" y="594"/>
                      </a:cxn>
                      <a:cxn ang="0">
                        <a:pos x="42" y="578"/>
                      </a:cxn>
                      <a:cxn ang="0">
                        <a:pos x="75" y="575"/>
                      </a:cxn>
                      <a:cxn ang="0">
                        <a:pos x="115" y="575"/>
                      </a:cxn>
                      <a:cxn ang="0">
                        <a:pos x="652" y="594"/>
                      </a:cxn>
                      <a:cxn ang="0">
                        <a:pos x="662" y="475"/>
                      </a:cxn>
                      <a:cxn ang="0">
                        <a:pos x="682" y="255"/>
                      </a:cxn>
                      <a:cxn ang="0">
                        <a:pos x="694" y="104"/>
                      </a:cxn>
                      <a:cxn ang="0">
                        <a:pos x="713" y="38"/>
                      </a:cxn>
                      <a:cxn ang="0">
                        <a:pos x="772" y="0"/>
                      </a:cxn>
                    </a:cxnLst>
                    <a:rect l="0" t="0" r="r" b="b"/>
                    <a:pathLst>
                      <a:path w="968" h="895">
                        <a:moveTo>
                          <a:pt x="772" y="0"/>
                        </a:moveTo>
                        <a:lnTo>
                          <a:pt x="904" y="0"/>
                        </a:lnTo>
                        <a:lnTo>
                          <a:pt x="963" y="34"/>
                        </a:lnTo>
                        <a:lnTo>
                          <a:pt x="968" y="117"/>
                        </a:lnTo>
                        <a:lnTo>
                          <a:pt x="821" y="596"/>
                        </a:lnTo>
                        <a:lnTo>
                          <a:pt x="808" y="644"/>
                        </a:lnTo>
                        <a:lnTo>
                          <a:pt x="801" y="695"/>
                        </a:lnTo>
                        <a:lnTo>
                          <a:pt x="795" y="806"/>
                        </a:lnTo>
                        <a:lnTo>
                          <a:pt x="768" y="858"/>
                        </a:lnTo>
                        <a:lnTo>
                          <a:pt x="732" y="866"/>
                        </a:lnTo>
                        <a:lnTo>
                          <a:pt x="690" y="871"/>
                        </a:lnTo>
                        <a:lnTo>
                          <a:pt x="574" y="877"/>
                        </a:lnTo>
                        <a:lnTo>
                          <a:pt x="358" y="883"/>
                        </a:lnTo>
                        <a:lnTo>
                          <a:pt x="190" y="895"/>
                        </a:lnTo>
                        <a:lnTo>
                          <a:pt x="148" y="882"/>
                        </a:lnTo>
                        <a:lnTo>
                          <a:pt x="115" y="845"/>
                        </a:lnTo>
                        <a:lnTo>
                          <a:pt x="79" y="797"/>
                        </a:lnTo>
                        <a:lnTo>
                          <a:pt x="47" y="747"/>
                        </a:lnTo>
                        <a:lnTo>
                          <a:pt x="28" y="716"/>
                        </a:lnTo>
                        <a:lnTo>
                          <a:pt x="19" y="691"/>
                        </a:lnTo>
                        <a:lnTo>
                          <a:pt x="2" y="650"/>
                        </a:lnTo>
                        <a:lnTo>
                          <a:pt x="0" y="631"/>
                        </a:lnTo>
                        <a:lnTo>
                          <a:pt x="2" y="605"/>
                        </a:lnTo>
                        <a:lnTo>
                          <a:pt x="16" y="594"/>
                        </a:lnTo>
                        <a:lnTo>
                          <a:pt x="42" y="578"/>
                        </a:lnTo>
                        <a:lnTo>
                          <a:pt x="75" y="575"/>
                        </a:lnTo>
                        <a:lnTo>
                          <a:pt x="115" y="575"/>
                        </a:lnTo>
                        <a:lnTo>
                          <a:pt x="652" y="594"/>
                        </a:lnTo>
                        <a:lnTo>
                          <a:pt x="662" y="475"/>
                        </a:lnTo>
                        <a:lnTo>
                          <a:pt x="682" y="255"/>
                        </a:lnTo>
                        <a:lnTo>
                          <a:pt x="694" y="104"/>
                        </a:lnTo>
                        <a:lnTo>
                          <a:pt x="713" y="38"/>
                        </a:lnTo>
                        <a:lnTo>
                          <a:pt x="772" y="0"/>
                        </a:lnTo>
                        <a:close/>
                      </a:path>
                    </a:pathLst>
                  </a:custGeom>
                  <a:solidFill>
                    <a:srgbClr val="9F7F5F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</p:grpSp>
            <p:sp>
              <p:nvSpPr>
                <p:cNvPr id="282641" name="Freeform 17"/>
                <p:cNvSpPr>
                  <a:spLocks/>
                </p:cNvSpPr>
                <p:nvPr/>
              </p:nvSpPr>
              <p:spPr bwMode="auto">
                <a:xfrm>
                  <a:off x="3431" y="1372"/>
                  <a:ext cx="2015" cy="1317"/>
                </a:xfrm>
                <a:custGeom>
                  <a:avLst/>
                  <a:gdLst/>
                  <a:ahLst/>
                  <a:cxnLst>
                    <a:cxn ang="0">
                      <a:pos x="1510" y="189"/>
                    </a:cxn>
                    <a:cxn ang="0">
                      <a:pos x="1308" y="169"/>
                    </a:cxn>
                    <a:cxn ang="0">
                      <a:pos x="1141" y="183"/>
                    </a:cxn>
                    <a:cxn ang="0">
                      <a:pos x="995" y="220"/>
                    </a:cxn>
                    <a:cxn ang="0">
                      <a:pos x="849" y="284"/>
                    </a:cxn>
                    <a:cxn ang="0">
                      <a:pos x="728" y="379"/>
                    </a:cxn>
                    <a:cxn ang="0">
                      <a:pos x="665" y="466"/>
                    </a:cxn>
                    <a:cxn ang="0">
                      <a:pos x="585" y="509"/>
                    </a:cxn>
                    <a:cxn ang="0">
                      <a:pos x="446" y="504"/>
                    </a:cxn>
                    <a:cxn ang="0">
                      <a:pos x="318" y="532"/>
                    </a:cxn>
                    <a:cxn ang="0">
                      <a:pos x="194" y="589"/>
                    </a:cxn>
                    <a:cxn ang="0">
                      <a:pos x="114" y="657"/>
                    </a:cxn>
                    <a:cxn ang="0">
                      <a:pos x="45" y="755"/>
                    </a:cxn>
                    <a:cxn ang="0">
                      <a:pos x="8" y="859"/>
                    </a:cxn>
                    <a:cxn ang="0">
                      <a:pos x="0" y="943"/>
                    </a:cxn>
                    <a:cxn ang="0">
                      <a:pos x="12" y="1039"/>
                    </a:cxn>
                    <a:cxn ang="0">
                      <a:pos x="47" y="1128"/>
                    </a:cxn>
                    <a:cxn ang="0">
                      <a:pos x="118" y="1226"/>
                    </a:cxn>
                    <a:cxn ang="0">
                      <a:pos x="215" y="1303"/>
                    </a:cxn>
                    <a:cxn ang="0">
                      <a:pos x="323" y="1351"/>
                    </a:cxn>
                    <a:cxn ang="0">
                      <a:pos x="425" y="1375"/>
                    </a:cxn>
                    <a:cxn ang="0">
                      <a:pos x="547" y="1377"/>
                    </a:cxn>
                    <a:cxn ang="0">
                      <a:pos x="655" y="1356"/>
                    </a:cxn>
                    <a:cxn ang="0">
                      <a:pos x="723" y="1380"/>
                    </a:cxn>
                    <a:cxn ang="0">
                      <a:pos x="822" y="1438"/>
                    </a:cxn>
                    <a:cxn ang="0">
                      <a:pos x="949" y="1492"/>
                    </a:cxn>
                    <a:cxn ang="0">
                      <a:pos x="1112" y="1532"/>
                    </a:cxn>
                    <a:cxn ang="0">
                      <a:pos x="1280" y="1553"/>
                    </a:cxn>
                    <a:cxn ang="0">
                      <a:pos x="1421" y="1553"/>
                    </a:cxn>
                    <a:cxn ang="0">
                      <a:pos x="1611" y="1531"/>
                    </a:cxn>
                    <a:cxn ang="0">
                      <a:pos x="1755" y="1496"/>
                    </a:cxn>
                    <a:cxn ang="0">
                      <a:pos x="1889" y="1444"/>
                    </a:cxn>
                    <a:cxn ang="0">
                      <a:pos x="1972" y="1436"/>
                    </a:cxn>
                    <a:cxn ang="0">
                      <a:pos x="2088" y="1471"/>
                    </a:cxn>
                    <a:cxn ang="0">
                      <a:pos x="2201" y="1484"/>
                    </a:cxn>
                    <a:cxn ang="0">
                      <a:pos x="2327" y="1478"/>
                    </a:cxn>
                    <a:cxn ang="0">
                      <a:pos x="2455" y="1444"/>
                    </a:cxn>
                    <a:cxn ang="0">
                      <a:pos x="2572" y="1385"/>
                    </a:cxn>
                    <a:cxn ang="0">
                      <a:pos x="2721" y="1423"/>
                    </a:cxn>
                    <a:cxn ang="0">
                      <a:pos x="2870" y="1431"/>
                    </a:cxn>
                    <a:cxn ang="0">
                      <a:pos x="3070" y="1393"/>
                    </a:cxn>
                    <a:cxn ang="0">
                      <a:pos x="3241" y="1300"/>
                    </a:cxn>
                    <a:cxn ang="0">
                      <a:pos x="3357" y="1185"/>
                    </a:cxn>
                    <a:cxn ang="0">
                      <a:pos x="3420" y="1063"/>
                    </a:cxn>
                    <a:cxn ang="0">
                      <a:pos x="3446" y="928"/>
                    </a:cxn>
                    <a:cxn ang="0">
                      <a:pos x="3423" y="805"/>
                    </a:cxn>
                    <a:cxn ang="0">
                      <a:pos x="3359" y="679"/>
                    </a:cxn>
                    <a:cxn ang="0">
                      <a:pos x="3258" y="573"/>
                    </a:cxn>
                    <a:cxn ang="0">
                      <a:pos x="3152" y="506"/>
                    </a:cxn>
                    <a:cxn ang="0">
                      <a:pos x="3009" y="448"/>
                    </a:cxn>
                    <a:cxn ang="0">
                      <a:pos x="2883" y="430"/>
                    </a:cxn>
                    <a:cxn ang="0">
                      <a:pos x="2848" y="340"/>
                    </a:cxn>
                    <a:cxn ang="0">
                      <a:pos x="2787" y="252"/>
                    </a:cxn>
                    <a:cxn ang="0">
                      <a:pos x="2690" y="160"/>
                    </a:cxn>
                    <a:cxn ang="0">
                      <a:pos x="2573" y="91"/>
                    </a:cxn>
                    <a:cxn ang="0">
                      <a:pos x="2420" y="32"/>
                    </a:cxn>
                    <a:cxn ang="0">
                      <a:pos x="2262" y="5"/>
                    </a:cxn>
                    <a:cxn ang="0">
                      <a:pos x="2094" y="1"/>
                    </a:cxn>
                    <a:cxn ang="0">
                      <a:pos x="1922" y="30"/>
                    </a:cxn>
                    <a:cxn ang="0">
                      <a:pos x="1758" y="91"/>
                    </a:cxn>
                    <a:cxn ang="0">
                      <a:pos x="1638" y="165"/>
                    </a:cxn>
                  </a:cxnLst>
                  <a:rect l="0" t="0" r="r" b="b"/>
                  <a:pathLst>
                    <a:path w="3446" h="1553">
                      <a:moveTo>
                        <a:pt x="1590" y="205"/>
                      </a:moveTo>
                      <a:lnTo>
                        <a:pt x="1510" y="189"/>
                      </a:lnTo>
                      <a:lnTo>
                        <a:pt x="1400" y="173"/>
                      </a:lnTo>
                      <a:lnTo>
                        <a:pt x="1308" y="169"/>
                      </a:lnTo>
                      <a:lnTo>
                        <a:pt x="1211" y="177"/>
                      </a:lnTo>
                      <a:lnTo>
                        <a:pt x="1141" y="183"/>
                      </a:lnTo>
                      <a:lnTo>
                        <a:pt x="1070" y="197"/>
                      </a:lnTo>
                      <a:lnTo>
                        <a:pt x="995" y="220"/>
                      </a:lnTo>
                      <a:lnTo>
                        <a:pt x="924" y="247"/>
                      </a:lnTo>
                      <a:lnTo>
                        <a:pt x="849" y="284"/>
                      </a:lnTo>
                      <a:lnTo>
                        <a:pt x="776" y="334"/>
                      </a:lnTo>
                      <a:lnTo>
                        <a:pt x="728" y="379"/>
                      </a:lnTo>
                      <a:lnTo>
                        <a:pt x="695" y="421"/>
                      </a:lnTo>
                      <a:lnTo>
                        <a:pt x="665" y="466"/>
                      </a:lnTo>
                      <a:lnTo>
                        <a:pt x="644" y="525"/>
                      </a:lnTo>
                      <a:lnTo>
                        <a:pt x="585" y="509"/>
                      </a:lnTo>
                      <a:lnTo>
                        <a:pt x="511" y="503"/>
                      </a:lnTo>
                      <a:lnTo>
                        <a:pt x="446" y="504"/>
                      </a:lnTo>
                      <a:lnTo>
                        <a:pt x="377" y="516"/>
                      </a:lnTo>
                      <a:lnTo>
                        <a:pt x="318" y="532"/>
                      </a:lnTo>
                      <a:lnTo>
                        <a:pt x="259" y="554"/>
                      </a:lnTo>
                      <a:lnTo>
                        <a:pt x="194" y="589"/>
                      </a:lnTo>
                      <a:lnTo>
                        <a:pt x="156" y="622"/>
                      </a:lnTo>
                      <a:lnTo>
                        <a:pt x="114" y="657"/>
                      </a:lnTo>
                      <a:lnTo>
                        <a:pt x="78" y="697"/>
                      </a:lnTo>
                      <a:lnTo>
                        <a:pt x="45" y="755"/>
                      </a:lnTo>
                      <a:lnTo>
                        <a:pt x="22" y="805"/>
                      </a:lnTo>
                      <a:lnTo>
                        <a:pt x="8" y="859"/>
                      </a:lnTo>
                      <a:lnTo>
                        <a:pt x="3" y="901"/>
                      </a:lnTo>
                      <a:lnTo>
                        <a:pt x="0" y="943"/>
                      </a:lnTo>
                      <a:lnTo>
                        <a:pt x="3" y="993"/>
                      </a:lnTo>
                      <a:lnTo>
                        <a:pt x="12" y="1039"/>
                      </a:lnTo>
                      <a:lnTo>
                        <a:pt x="28" y="1083"/>
                      </a:lnTo>
                      <a:lnTo>
                        <a:pt x="47" y="1128"/>
                      </a:lnTo>
                      <a:lnTo>
                        <a:pt x="78" y="1179"/>
                      </a:lnTo>
                      <a:lnTo>
                        <a:pt x="118" y="1226"/>
                      </a:lnTo>
                      <a:lnTo>
                        <a:pt x="160" y="1264"/>
                      </a:lnTo>
                      <a:lnTo>
                        <a:pt x="215" y="1303"/>
                      </a:lnTo>
                      <a:lnTo>
                        <a:pt x="273" y="1332"/>
                      </a:lnTo>
                      <a:lnTo>
                        <a:pt x="323" y="1351"/>
                      </a:lnTo>
                      <a:lnTo>
                        <a:pt x="370" y="1364"/>
                      </a:lnTo>
                      <a:lnTo>
                        <a:pt x="425" y="1375"/>
                      </a:lnTo>
                      <a:lnTo>
                        <a:pt x="486" y="1377"/>
                      </a:lnTo>
                      <a:lnTo>
                        <a:pt x="547" y="1377"/>
                      </a:lnTo>
                      <a:lnTo>
                        <a:pt x="608" y="1367"/>
                      </a:lnTo>
                      <a:lnTo>
                        <a:pt x="655" y="1356"/>
                      </a:lnTo>
                      <a:lnTo>
                        <a:pt x="688" y="1346"/>
                      </a:lnTo>
                      <a:lnTo>
                        <a:pt x="723" y="1380"/>
                      </a:lnTo>
                      <a:lnTo>
                        <a:pt x="770" y="1410"/>
                      </a:lnTo>
                      <a:lnTo>
                        <a:pt x="822" y="1438"/>
                      </a:lnTo>
                      <a:lnTo>
                        <a:pt x="879" y="1467"/>
                      </a:lnTo>
                      <a:lnTo>
                        <a:pt x="949" y="1492"/>
                      </a:lnTo>
                      <a:lnTo>
                        <a:pt x="1023" y="1515"/>
                      </a:lnTo>
                      <a:lnTo>
                        <a:pt x="1112" y="1532"/>
                      </a:lnTo>
                      <a:lnTo>
                        <a:pt x="1192" y="1545"/>
                      </a:lnTo>
                      <a:lnTo>
                        <a:pt x="1280" y="1553"/>
                      </a:lnTo>
                      <a:lnTo>
                        <a:pt x="1350" y="1553"/>
                      </a:lnTo>
                      <a:lnTo>
                        <a:pt x="1421" y="1553"/>
                      </a:lnTo>
                      <a:lnTo>
                        <a:pt x="1520" y="1544"/>
                      </a:lnTo>
                      <a:lnTo>
                        <a:pt x="1611" y="1531"/>
                      </a:lnTo>
                      <a:lnTo>
                        <a:pt x="1675" y="1518"/>
                      </a:lnTo>
                      <a:lnTo>
                        <a:pt x="1755" y="1496"/>
                      </a:lnTo>
                      <a:lnTo>
                        <a:pt x="1838" y="1467"/>
                      </a:lnTo>
                      <a:lnTo>
                        <a:pt x="1889" y="1444"/>
                      </a:lnTo>
                      <a:lnTo>
                        <a:pt x="1929" y="1418"/>
                      </a:lnTo>
                      <a:lnTo>
                        <a:pt x="1972" y="1436"/>
                      </a:lnTo>
                      <a:lnTo>
                        <a:pt x="2033" y="1457"/>
                      </a:lnTo>
                      <a:lnTo>
                        <a:pt x="2088" y="1471"/>
                      </a:lnTo>
                      <a:lnTo>
                        <a:pt x="2141" y="1479"/>
                      </a:lnTo>
                      <a:lnTo>
                        <a:pt x="2201" y="1484"/>
                      </a:lnTo>
                      <a:lnTo>
                        <a:pt x="2255" y="1484"/>
                      </a:lnTo>
                      <a:lnTo>
                        <a:pt x="2327" y="1478"/>
                      </a:lnTo>
                      <a:lnTo>
                        <a:pt x="2394" y="1462"/>
                      </a:lnTo>
                      <a:lnTo>
                        <a:pt x="2455" y="1444"/>
                      </a:lnTo>
                      <a:lnTo>
                        <a:pt x="2516" y="1415"/>
                      </a:lnTo>
                      <a:lnTo>
                        <a:pt x="2572" y="1385"/>
                      </a:lnTo>
                      <a:lnTo>
                        <a:pt x="2650" y="1410"/>
                      </a:lnTo>
                      <a:lnTo>
                        <a:pt x="2721" y="1423"/>
                      </a:lnTo>
                      <a:lnTo>
                        <a:pt x="2782" y="1431"/>
                      </a:lnTo>
                      <a:lnTo>
                        <a:pt x="2870" y="1431"/>
                      </a:lnTo>
                      <a:lnTo>
                        <a:pt x="2963" y="1422"/>
                      </a:lnTo>
                      <a:lnTo>
                        <a:pt x="3070" y="1393"/>
                      </a:lnTo>
                      <a:lnTo>
                        <a:pt x="3162" y="1351"/>
                      </a:lnTo>
                      <a:lnTo>
                        <a:pt x="3241" y="1300"/>
                      </a:lnTo>
                      <a:lnTo>
                        <a:pt x="3315" y="1237"/>
                      </a:lnTo>
                      <a:lnTo>
                        <a:pt x="3357" y="1185"/>
                      </a:lnTo>
                      <a:lnTo>
                        <a:pt x="3390" y="1132"/>
                      </a:lnTo>
                      <a:lnTo>
                        <a:pt x="3420" y="1063"/>
                      </a:lnTo>
                      <a:lnTo>
                        <a:pt x="3437" y="1001"/>
                      </a:lnTo>
                      <a:lnTo>
                        <a:pt x="3446" y="928"/>
                      </a:lnTo>
                      <a:lnTo>
                        <a:pt x="3439" y="872"/>
                      </a:lnTo>
                      <a:lnTo>
                        <a:pt x="3423" y="805"/>
                      </a:lnTo>
                      <a:lnTo>
                        <a:pt x="3397" y="739"/>
                      </a:lnTo>
                      <a:lnTo>
                        <a:pt x="3359" y="679"/>
                      </a:lnTo>
                      <a:lnTo>
                        <a:pt x="3312" y="622"/>
                      </a:lnTo>
                      <a:lnTo>
                        <a:pt x="3258" y="573"/>
                      </a:lnTo>
                      <a:lnTo>
                        <a:pt x="3206" y="536"/>
                      </a:lnTo>
                      <a:lnTo>
                        <a:pt x="3152" y="506"/>
                      </a:lnTo>
                      <a:lnTo>
                        <a:pt x="3077" y="471"/>
                      </a:lnTo>
                      <a:lnTo>
                        <a:pt x="3009" y="448"/>
                      </a:lnTo>
                      <a:lnTo>
                        <a:pt x="2949" y="438"/>
                      </a:lnTo>
                      <a:lnTo>
                        <a:pt x="2883" y="430"/>
                      </a:lnTo>
                      <a:lnTo>
                        <a:pt x="2870" y="387"/>
                      </a:lnTo>
                      <a:lnTo>
                        <a:pt x="2848" y="340"/>
                      </a:lnTo>
                      <a:lnTo>
                        <a:pt x="2822" y="300"/>
                      </a:lnTo>
                      <a:lnTo>
                        <a:pt x="2787" y="252"/>
                      </a:lnTo>
                      <a:lnTo>
                        <a:pt x="2745" y="207"/>
                      </a:lnTo>
                      <a:lnTo>
                        <a:pt x="2690" y="160"/>
                      </a:lnTo>
                      <a:lnTo>
                        <a:pt x="2636" y="122"/>
                      </a:lnTo>
                      <a:lnTo>
                        <a:pt x="2573" y="91"/>
                      </a:lnTo>
                      <a:lnTo>
                        <a:pt x="2495" y="56"/>
                      </a:lnTo>
                      <a:lnTo>
                        <a:pt x="2420" y="32"/>
                      </a:lnTo>
                      <a:lnTo>
                        <a:pt x="2344" y="14"/>
                      </a:lnTo>
                      <a:lnTo>
                        <a:pt x="2262" y="5"/>
                      </a:lnTo>
                      <a:lnTo>
                        <a:pt x="2182" y="0"/>
                      </a:lnTo>
                      <a:lnTo>
                        <a:pt x="2094" y="1"/>
                      </a:lnTo>
                      <a:lnTo>
                        <a:pt x="2015" y="9"/>
                      </a:lnTo>
                      <a:lnTo>
                        <a:pt x="1922" y="30"/>
                      </a:lnTo>
                      <a:lnTo>
                        <a:pt x="1823" y="62"/>
                      </a:lnTo>
                      <a:lnTo>
                        <a:pt x="1758" y="91"/>
                      </a:lnTo>
                      <a:lnTo>
                        <a:pt x="1694" y="125"/>
                      </a:lnTo>
                      <a:lnTo>
                        <a:pt x="1638" y="165"/>
                      </a:lnTo>
                      <a:lnTo>
                        <a:pt x="1590" y="205"/>
                      </a:lnTo>
                      <a:close/>
                    </a:path>
                  </a:pathLst>
                </a:custGeom>
                <a:solidFill>
                  <a:srgbClr val="3F7FFF"/>
                </a:solidFill>
                <a:ln w="44450">
                  <a:solidFill>
                    <a:srgbClr val="BFDFFF"/>
                  </a:solidFill>
                  <a:prstDash val="solid"/>
                  <a:round/>
                  <a:headEnd/>
                  <a:tailEnd/>
                </a:ln>
              </p:spPr>
              <p:txBody>
                <a:bodyPr lIns="106668" tIns="53335" rIns="106668" bIns="53335">
                  <a:spAutoFit/>
                </a:bodyPr>
                <a:lstStyle/>
                <a:p>
                  <a:endParaRPr lang="es-ES"/>
                </a:p>
              </p:txBody>
            </p:sp>
            <p:grpSp>
              <p:nvGrpSpPr>
                <p:cNvPr id="282642" name="Group 18"/>
                <p:cNvGrpSpPr>
                  <a:grpSpLocks/>
                </p:cNvGrpSpPr>
                <p:nvPr/>
              </p:nvGrpSpPr>
              <p:grpSpPr bwMode="auto">
                <a:xfrm>
                  <a:off x="4604" y="2388"/>
                  <a:ext cx="468" cy="486"/>
                  <a:chOff x="4604" y="2388"/>
                  <a:chExt cx="468" cy="486"/>
                </a:xfrm>
              </p:grpSpPr>
              <p:sp>
                <p:nvSpPr>
                  <p:cNvPr id="282643" name="Freeform 19"/>
                  <p:cNvSpPr>
                    <a:spLocks/>
                  </p:cNvSpPr>
                  <p:nvPr/>
                </p:nvSpPr>
                <p:spPr bwMode="auto">
                  <a:xfrm>
                    <a:off x="4881" y="2790"/>
                    <a:ext cx="74" cy="84"/>
                  </a:xfrm>
                  <a:custGeom>
                    <a:avLst/>
                    <a:gdLst/>
                    <a:ahLst/>
                    <a:cxnLst>
                      <a:cxn ang="0">
                        <a:pos x="0" y="58"/>
                      </a:cxn>
                      <a:cxn ang="0">
                        <a:pos x="10" y="96"/>
                      </a:cxn>
                      <a:cxn ang="0">
                        <a:pos x="24" y="115"/>
                      </a:cxn>
                      <a:cxn ang="0">
                        <a:pos x="50" y="146"/>
                      </a:cxn>
                      <a:cxn ang="0">
                        <a:pos x="61" y="168"/>
                      </a:cxn>
                      <a:cxn ang="0">
                        <a:pos x="149" y="104"/>
                      </a:cxn>
                      <a:cxn ang="0">
                        <a:pos x="111" y="32"/>
                      </a:cxn>
                      <a:cxn ang="0">
                        <a:pos x="97" y="0"/>
                      </a:cxn>
                      <a:cxn ang="0">
                        <a:pos x="0" y="58"/>
                      </a:cxn>
                    </a:cxnLst>
                    <a:rect l="0" t="0" r="r" b="b"/>
                    <a:pathLst>
                      <a:path w="149" h="168">
                        <a:moveTo>
                          <a:pt x="0" y="58"/>
                        </a:moveTo>
                        <a:lnTo>
                          <a:pt x="10" y="96"/>
                        </a:lnTo>
                        <a:lnTo>
                          <a:pt x="24" y="115"/>
                        </a:lnTo>
                        <a:lnTo>
                          <a:pt x="50" y="146"/>
                        </a:lnTo>
                        <a:lnTo>
                          <a:pt x="61" y="168"/>
                        </a:lnTo>
                        <a:lnTo>
                          <a:pt x="149" y="104"/>
                        </a:lnTo>
                        <a:lnTo>
                          <a:pt x="111" y="32"/>
                        </a:lnTo>
                        <a:lnTo>
                          <a:pt x="97" y="0"/>
                        </a:lnTo>
                        <a:lnTo>
                          <a:pt x="0" y="58"/>
                        </a:lnTo>
                        <a:close/>
                      </a:path>
                    </a:pathLst>
                  </a:custGeom>
                  <a:solidFill>
                    <a:srgbClr val="FFBFBF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grpSp>
                <p:nvGrpSpPr>
                  <p:cNvPr id="282644" name="Group 20"/>
                  <p:cNvGrpSpPr>
                    <a:grpSpLocks/>
                  </p:cNvGrpSpPr>
                  <p:nvPr/>
                </p:nvGrpSpPr>
                <p:grpSpPr bwMode="auto">
                  <a:xfrm>
                    <a:off x="4715" y="2729"/>
                    <a:ext cx="86" cy="67"/>
                    <a:chOff x="4715" y="2729"/>
                    <a:chExt cx="86" cy="67"/>
                  </a:xfrm>
                </p:grpSpPr>
                <p:sp>
                  <p:nvSpPr>
                    <p:cNvPr id="282645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4734" y="2748"/>
                      <a:ext cx="67" cy="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0"/>
                        </a:cxn>
                        <a:cxn ang="0">
                          <a:pos x="4" y="39"/>
                        </a:cxn>
                        <a:cxn ang="0">
                          <a:pos x="6" y="61"/>
                        </a:cxn>
                        <a:cxn ang="0">
                          <a:pos x="6" y="77"/>
                        </a:cxn>
                        <a:cxn ang="0">
                          <a:pos x="6" y="95"/>
                        </a:cxn>
                        <a:cxn ang="0">
                          <a:pos x="134" y="84"/>
                        </a:cxn>
                        <a:cxn ang="0">
                          <a:pos x="131" y="5"/>
                        </a:cxn>
                        <a:cxn ang="0">
                          <a:pos x="0" y="0"/>
                        </a:cxn>
                      </a:cxnLst>
                      <a:rect l="0" t="0" r="r" b="b"/>
                      <a:pathLst>
                        <a:path w="134" h="95">
                          <a:moveTo>
                            <a:pt x="0" y="0"/>
                          </a:moveTo>
                          <a:lnTo>
                            <a:pt x="4" y="39"/>
                          </a:lnTo>
                          <a:lnTo>
                            <a:pt x="6" y="61"/>
                          </a:lnTo>
                          <a:lnTo>
                            <a:pt x="6" y="77"/>
                          </a:lnTo>
                          <a:lnTo>
                            <a:pt x="6" y="95"/>
                          </a:lnTo>
                          <a:lnTo>
                            <a:pt x="134" y="84"/>
                          </a:lnTo>
                          <a:lnTo>
                            <a:pt x="131" y="5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5F3F1F"/>
                    </a:solidFill>
                    <a:ln w="11113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  <p:sp>
                  <p:nvSpPr>
                    <p:cNvPr id="282646" name="Freeform 22"/>
                    <p:cNvSpPr>
                      <a:spLocks/>
                    </p:cNvSpPr>
                    <p:nvPr/>
                  </p:nvSpPr>
                  <p:spPr bwMode="auto">
                    <a:xfrm>
                      <a:off x="4715" y="2729"/>
                      <a:ext cx="67" cy="2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"/>
                        </a:cxn>
                        <a:cxn ang="0">
                          <a:pos x="0" y="48"/>
                        </a:cxn>
                        <a:cxn ang="0">
                          <a:pos x="134" y="48"/>
                        </a:cxn>
                        <a:cxn ang="0">
                          <a:pos x="130" y="0"/>
                        </a:cxn>
                        <a:cxn ang="0">
                          <a:pos x="0" y="5"/>
                        </a:cxn>
                      </a:cxnLst>
                      <a:rect l="0" t="0" r="r" b="b"/>
                      <a:pathLst>
                        <a:path w="134" h="48">
                          <a:moveTo>
                            <a:pt x="0" y="5"/>
                          </a:moveTo>
                          <a:lnTo>
                            <a:pt x="0" y="48"/>
                          </a:lnTo>
                          <a:lnTo>
                            <a:pt x="134" y="48"/>
                          </a:lnTo>
                          <a:lnTo>
                            <a:pt x="130" y="0"/>
                          </a:lnTo>
                          <a:lnTo>
                            <a:pt x="0" y="5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11113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</p:grpSp>
              <p:sp>
                <p:nvSpPr>
                  <p:cNvPr id="282647" name="Freeform 23"/>
                  <p:cNvSpPr>
                    <a:spLocks/>
                  </p:cNvSpPr>
                  <p:nvPr/>
                </p:nvSpPr>
                <p:spPr bwMode="auto">
                  <a:xfrm>
                    <a:off x="4604" y="2431"/>
                    <a:ext cx="410" cy="436"/>
                  </a:xfrm>
                  <a:custGeom>
                    <a:avLst/>
                    <a:gdLst/>
                    <a:ahLst/>
                    <a:cxnLst>
                      <a:cxn ang="0">
                        <a:pos x="119" y="300"/>
                      </a:cxn>
                      <a:cxn ang="0">
                        <a:pos x="54" y="315"/>
                      </a:cxn>
                      <a:cxn ang="0">
                        <a:pos x="18" y="356"/>
                      </a:cxn>
                      <a:cxn ang="0">
                        <a:pos x="0" y="409"/>
                      </a:cxn>
                      <a:cxn ang="0">
                        <a:pos x="7" y="456"/>
                      </a:cxn>
                      <a:cxn ang="0">
                        <a:pos x="30" y="490"/>
                      </a:cxn>
                      <a:cxn ang="0">
                        <a:pos x="80" y="511"/>
                      </a:cxn>
                      <a:cxn ang="0">
                        <a:pos x="152" y="507"/>
                      </a:cxn>
                      <a:cxn ang="0">
                        <a:pos x="188" y="504"/>
                      </a:cxn>
                      <a:cxn ang="0">
                        <a:pos x="160" y="591"/>
                      </a:cxn>
                      <a:cxn ang="0">
                        <a:pos x="272" y="601"/>
                      </a:cxn>
                      <a:cxn ang="0">
                        <a:pos x="315" y="610"/>
                      </a:cxn>
                      <a:cxn ang="0">
                        <a:pos x="343" y="628"/>
                      </a:cxn>
                      <a:cxn ang="0">
                        <a:pos x="305" y="705"/>
                      </a:cxn>
                      <a:cxn ang="0">
                        <a:pos x="212" y="703"/>
                      </a:cxn>
                      <a:cxn ang="0">
                        <a:pos x="183" y="748"/>
                      </a:cxn>
                      <a:cxn ang="0">
                        <a:pos x="209" y="843"/>
                      </a:cxn>
                      <a:cxn ang="0">
                        <a:pos x="265" y="872"/>
                      </a:cxn>
                      <a:cxn ang="0">
                        <a:pos x="421" y="854"/>
                      </a:cxn>
                      <a:cxn ang="0">
                        <a:pos x="576" y="787"/>
                      </a:cxn>
                      <a:cxn ang="0">
                        <a:pos x="673" y="708"/>
                      </a:cxn>
                      <a:cxn ang="0">
                        <a:pos x="706" y="647"/>
                      </a:cxn>
                      <a:cxn ang="0">
                        <a:pos x="774" y="546"/>
                      </a:cxn>
                      <a:cxn ang="0">
                        <a:pos x="807" y="443"/>
                      </a:cxn>
                      <a:cxn ang="0">
                        <a:pos x="821" y="313"/>
                      </a:cxn>
                      <a:cxn ang="0">
                        <a:pos x="793" y="168"/>
                      </a:cxn>
                      <a:cxn ang="0">
                        <a:pos x="711" y="67"/>
                      </a:cxn>
                      <a:cxn ang="0">
                        <a:pos x="640" y="25"/>
                      </a:cxn>
                      <a:cxn ang="0">
                        <a:pos x="539" y="0"/>
                      </a:cxn>
                      <a:cxn ang="0">
                        <a:pos x="346" y="29"/>
                      </a:cxn>
                      <a:cxn ang="0">
                        <a:pos x="237" y="106"/>
                      </a:cxn>
                      <a:cxn ang="0">
                        <a:pos x="171" y="197"/>
                      </a:cxn>
                      <a:cxn ang="0">
                        <a:pos x="160" y="297"/>
                      </a:cxn>
                    </a:cxnLst>
                    <a:rect l="0" t="0" r="r" b="b"/>
                    <a:pathLst>
                      <a:path w="821" h="872">
                        <a:moveTo>
                          <a:pt x="160" y="297"/>
                        </a:moveTo>
                        <a:lnTo>
                          <a:pt x="119" y="300"/>
                        </a:lnTo>
                        <a:lnTo>
                          <a:pt x="77" y="305"/>
                        </a:lnTo>
                        <a:lnTo>
                          <a:pt x="54" y="315"/>
                        </a:lnTo>
                        <a:lnTo>
                          <a:pt x="33" y="332"/>
                        </a:lnTo>
                        <a:lnTo>
                          <a:pt x="18" y="356"/>
                        </a:lnTo>
                        <a:lnTo>
                          <a:pt x="7" y="387"/>
                        </a:lnTo>
                        <a:lnTo>
                          <a:pt x="0" y="409"/>
                        </a:lnTo>
                        <a:lnTo>
                          <a:pt x="0" y="433"/>
                        </a:lnTo>
                        <a:lnTo>
                          <a:pt x="7" y="456"/>
                        </a:lnTo>
                        <a:lnTo>
                          <a:pt x="18" y="477"/>
                        </a:lnTo>
                        <a:lnTo>
                          <a:pt x="30" y="490"/>
                        </a:lnTo>
                        <a:lnTo>
                          <a:pt x="54" y="504"/>
                        </a:lnTo>
                        <a:lnTo>
                          <a:pt x="80" y="511"/>
                        </a:lnTo>
                        <a:lnTo>
                          <a:pt x="113" y="515"/>
                        </a:lnTo>
                        <a:lnTo>
                          <a:pt x="152" y="507"/>
                        </a:lnTo>
                        <a:lnTo>
                          <a:pt x="169" y="504"/>
                        </a:lnTo>
                        <a:lnTo>
                          <a:pt x="188" y="504"/>
                        </a:lnTo>
                        <a:lnTo>
                          <a:pt x="162" y="511"/>
                        </a:lnTo>
                        <a:lnTo>
                          <a:pt x="160" y="591"/>
                        </a:lnTo>
                        <a:lnTo>
                          <a:pt x="230" y="597"/>
                        </a:lnTo>
                        <a:lnTo>
                          <a:pt x="272" y="601"/>
                        </a:lnTo>
                        <a:lnTo>
                          <a:pt x="292" y="601"/>
                        </a:lnTo>
                        <a:lnTo>
                          <a:pt x="315" y="610"/>
                        </a:lnTo>
                        <a:lnTo>
                          <a:pt x="332" y="621"/>
                        </a:lnTo>
                        <a:lnTo>
                          <a:pt x="343" y="628"/>
                        </a:lnTo>
                        <a:lnTo>
                          <a:pt x="346" y="687"/>
                        </a:lnTo>
                        <a:lnTo>
                          <a:pt x="305" y="705"/>
                        </a:lnTo>
                        <a:lnTo>
                          <a:pt x="268" y="705"/>
                        </a:lnTo>
                        <a:lnTo>
                          <a:pt x="212" y="703"/>
                        </a:lnTo>
                        <a:lnTo>
                          <a:pt x="174" y="695"/>
                        </a:lnTo>
                        <a:lnTo>
                          <a:pt x="183" y="748"/>
                        </a:lnTo>
                        <a:lnTo>
                          <a:pt x="188" y="806"/>
                        </a:lnTo>
                        <a:lnTo>
                          <a:pt x="209" y="843"/>
                        </a:lnTo>
                        <a:lnTo>
                          <a:pt x="226" y="856"/>
                        </a:lnTo>
                        <a:lnTo>
                          <a:pt x="265" y="872"/>
                        </a:lnTo>
                        <a:lnTo>
                          <a:pt x="362" y="864"/>
                        </a:lnTo>
                        <a:lnTo>
                          <a:pt x="421" y="854"/>
                        </a:lnTo>
                        <a:lnTo>
                          <a:pt x="506" y="817"/>
                        </a:lnTo>
                        <a:lnTo>
                          <a:pt x="576" y="787"/>
                        </a:lnTo>
                        <a:lnTo>
                          <a:pt x="650" y="742"/>
                        </a:lnTo>
                        <a:lnTo>
                          <a:pt x="673" y="708"/>
                        </a:lnTo>
                        <a:lnTo>
                          <a:pt x="689" y="678"/>
                        </a:lnTo>
                        <a:lnTo>
                          <a:pt x="706" y="647"/>
                        </a:lnTo>
                        <a:lnTo>
                          <a:pt x="746" y="597"/>
                        </a:lnTo>
                        <a:lnTo>
                          <a:pt x="774" y="546"/>
                        </a:lnTo>
                        <a:lnTo>
                          <a:pt x="793" y="494"/>
                        </a:lnTo>
                        <a:lnTo>
                          <a:pt x="807" y="443"/>
                        </a:lnTo>
                        <a:lnTo>
                          <a:pt x="817" y="384"/>
                        </a:lnTo>
                        <a:lnTo>
                          <a:pt x="821" y="313"/>
                        </a:lnTo>
                        <a:lnTo>
                          <a:pt x="812" y="237"/>
                        </a:lnTo>
                        <a:lnTo>
                          <a:pt x="793" y="168"/>
                        </a:lnTo>
                        <a:lnTo>
                          <a:pt x="762" y="123"/>
                        </a:lnTo>
                        <a:lnTo>
                          <a:pt x="711" y="67"/>
                        </a:lnTo>
                        <a:lnTo>
                          <a:pt x="675" y="43"/>
                        </a:lnTo>
                        <a:lnTo>
                          <a:pt x="640" y="25"/>
                        </a:lnTo>
                        <a:lnTo>
                          <a:pt x="595" y="9"/>
                        </a:lnTo>
                        <a:lnTo>
                          <a:pt x="539" y="0"/>
                        </a:lnTo>
                        <a:lnTo>
                          <a:pt x="456" y="3"/>
                        </a:lnTo>
                        <a:lnTo>
                          <a:pt x="346" y="29"/>
                        </a:lnTo>
                        <a:lnTo>
                          <a:pt x="278" y="69"/>
                        </a:lnTo>
                        <a:lnTo>
                          <a:pt x="237" y="106"/>
                        </a:lnTo>
                        <a:lnTo>
                          <a:pt x="199" y="154"/>
                        </a:lnTo>
                        <a:lnTo>
                          <a:pt x="171" y="197"/>
                        </a:lnTo>
                        <a:lnTo>
                          <a:pt x="160" y="262"/>
                        </a:lnTo>
                        <a:lnTo>
                          <a:pt x="160" y="297"/>
                        </a:lnTo>
                        <a:close/>
                      </a:path>
                    </a:pathLst>
                  </a:custGeom>
                  <a:solidFill>
                    <a:srgbClr val="FFBFBF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grpSp>
                <p:nvGrpSpPr>
                  <p:cNvPr id="282648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4711" y="2559"/>
                    <a:ext cx="85" cy="102"/>
                    <a:chOff x="4711" y="2559"/>
                    <a:chExt cx="85" cy="102"/>
                  </a:xfrm>
                </p:grpSpPr>
                <p:sp>
                  <p:nvSpPr>
                    <p:cNvPr id="282649" name="Freeform 25"/>
                    <p:cNvSpPr>
                      <a:spLocks/>
                    </p:cNvSpPr>
                    <p:nvPr/>
                  </p:nvSpPr>
                  <p:spPr bwMode="auto">
                    <a:xfrm>
                      <a:off x="4711" y="2559"/>
                      <a:ext cx="85" cy="102"/>
                    </a:xfrm>
                    <a:custGeom>
                      <a:avLst/>
                      <a:gdLst/>
                      <a:ahLst/>
                      <a:cxnLst>
                        <a:cxn ang="0">
                          <a:pos x="84" y="0"/>
                        </a:cxn>
                        <a:cxn ang="0">
                          <a:pos x="92" y="0"/>
                        </a:cxn>
                        <a:cxn ang="0">
                          <a:pos x="106" y="3"/>
                        </a:cxn>
                        <a:cxn ang="0">
                          <a:pos x="120" y="8"/>
                        </a:cxn>
                        <a:cxn ang="0">
                          <a:pos x="132" y="17"/>
                        </a:cxn>
                        <a:cxn ang="0">
                          <a:pos x="144" y="29"/>
                        </a:cxn>
                        <a:cxn ang="0">
                          <a:pos x="155" y="45"/>
                        </a:cxn>
                        <a:cxn ang="0">
                          <a:pos x="165" y="62"/>
                        </a:cxn>
                        <a:cxn ang="0">
                          <a:pos x="169" y="82"/>
                        </a:cxn>
                        <a:cxn ang="0">
                          <a:pos x="170" y="101"/>
                        </a:cxn>
                        <a:cxn ang="0">
                          <a:pos x="169" y="125"/>
                        </a:cxn>
                        <a:cxn ang="0">
                          <a:pos x="164" y="146"/>
                        </a:cxn>
                        <a:cxn ang="0">
                          <a:pos x="153" y="164"/>
                        </a:cxn>
                        <a:cxn ang="0">
                          <a:pos x="141" y="176"/>
                        </a:cxn>
                        <a:cxn ang="0">
                          <a:pos x="131" y="188"/>
                        </a:cxn>
                        <a:cxn ang="0">
                          <a:pos x="117" y="196"/>
                        </a:cxn>
                        <a:cxn ang="0">
                          <a:pos x="99" y="201"/>
                        </a:cxn>
                        <a:cxn ang="0">
                          <a:pos x="85" y="202"/>
                        </a:cxn>
                        <a:cxn ang="0">
                          <a:pos x="70" y="201"/>
                        </a:cxn>
                        <a:cxn ang="0">
                          <a:pos x="52" y="194"/>
                        </a:cxn>
                        <a:cxn ang="0">
                          <a:pos x="35" y="184"/>
                        </a:cxn>
                        <a:cxn ang="0">
                          <a:pos x="25" y="176"/>
                        </a:cxn>
                        <a:cxn ang="0">
                          <a:pos x="18" y="164"/>
                        </a:cxn>
                        <a:cxn ang="0">
                          <a:pos x="11" y="151"/>
                        </a:cxn>
                        <a:cxn ang="0">
                          <a:pos x="4" y="133"/>
                        </a:cxn>
                        <a:cxn ang="0">
                          <a:pos x="0" y="119"/>
                        </a:cxn>
                        <a:cxn ang="0">
                          <a:pos x="0" y="104"/>
                        </a:cxn>
                        <a:cxn ang="0">
                          <a:pos x="0" y="90"/>
                        </a:cxn>
                        <a:cxn ang="0">
                          <a:pos x="2" y="77"/>
                        </a:cxn>
                        <a:cxn ang="0">
                          <a:pos x="7" y="58"/>
                        </a:cxn>
                        <a:cxn ang="0">
                          <a:pos x="16" y="41"/>
                        </a:cxn>
                        <a:cxn ang="0">
                          <a:pos x="28" y="25"/>
                        </a:cxn>
                        <a:cxn ang="0">
                          <a:pos x="38" y="17"/>
                        </a:cxn>
                        <a:cxn ang="0">
                          <a:pos x="51" y="9"/>
                        </a:cxn>
                        <a:cxn ang="0">
                          <a:pos x="68" y="1"/>
                        </a:cxn>
                        <a:cxn ang="0">
                          <a:pos x="84" y="0"/>
                        </a:cxn>
                      </a:cxnLst>
                      <a:rect l="0" t="0" r="r" b="b"/>
                      <a:pathLst>
                        <a:path w="170" h="202">
                          <a:moveTo>
                            <a:pt x="84" y="0"/>
                          </a:moveTo>
                          <a:lnTo>
                            <a:pt x="92" y="0"/>
                          </a:lnTo>
                          <a:lnTo>
                            <a:pt x="106" y="3"/>
                          </a:lnTo>
                          <a:lnTo>
                            <a:pt x="120" y="8"/>
                          </a:lnTo>
                          <a:lnTo>
                            <a:pt x="132" y="17"/>
                          </a:lnTo>
                          <a:lnTo>
                            <a:pt x="144" y="29"/>
                          </a:lnTo>
                          <a:lnTo>
                            <a:pt x="155" y="45"/>
                          </a:lnTo>
                          <a:lnTo>
                            <a:pt x="165" y="62"/>
                          </a:lnTo>
                          <a:lnTo>
                            <a:pt x="169" y="82"/>
                          </a:lnTo>
                          <a:lnTo>
                            <a:pt x="170" y="101"/>
                          </a:lnTo>
                          <a:lnTo>
                            <a:pt x="169" y="125"/>
                          </a:lnTo>
                          <a:lnTo>
                            <a:pt x="164" y="146"/>
                          </a:lnTo>
                          <a:lnTo>
                            <a:pt x="153" y="164"/>
                          </a:lnTo>
                          <a:lnTo>
                            <a:pt x="141" y="176"/>
                          </a:lnTo>
                          <a:lnTo>
                            <a:pt x="131" y="188"/>
                          </a:lnTo>
                          <a:lnTo>
                            <a:pt x="117" y="196"/>
                          </a:lnTo>
                          <a:lnTo>
                            <a:pt x="99" y="201"/>
                          </a:lnTo>
                          <a:lnTo>
                            <a:pt x="85" y="202"/>
                          </a:lnTo>
                          <a:lnTo>
                            <a:pt x="70" y="201"/>
                          </a:lnTo>
                          <a:lnTo>
                            <a:pt x="52" y="194"/>
                          </a:lnTo>
                          <a:lnTo>
                            <a:pt x="35" y="184"/>
                          </a:lnTo>
                          <a:lnTo>
                            <a:pt x="25" y="176"/>
                          </a:lnTo>
                          <a:lnTo>
                            <a:pt x="18" y="164"/>
                          </a:lnTo>
                          <a:lnTo>
                            <a:pt x="11" y="151"/>
                          </a:lnTo>
                          <a:lnTo>
                            <a:pt x="4" y="133"/>
                          </a:lnTo>
                          <a:lnTo>
                            <a:pt x="0" y="119"/>
                          </a:lnTo>
                          <a:lnTo>
                            <a:pt x="0" y="104"/>
                          </a:lnTo>
                          <a:lnTo>
                            <a:pt x="0" y="90"/>
                          </a:lnTo>
                          <a:lnTo>
                            <a:pt x="2" y="77"/>
                          </a:lnTo>
                          <a:lnTo>
                            <a:pt x="7" y="58"/>
                          </a:lnTo>
                          <a:lnTo>
                            <a:pt x="16" y="41"/>
                          </a:lnTo>
                          <a:lnTo>
                            <a:pt x="28" y="25"/>
                          </a:lnTo>
                          <a:lnTo>
                            <a:pt x="38" y="17"/>
                          </a:lnTo>
                          <a:lnTo>
                            <a:pt x="51" y="9"/>
                          </a:lnTo>
                          <a:lnTo>
                            <a:pt x="68" y="1"/>
                          </a:lnTo>
                          <a:lnTo>
                            <a:pt x="84" y="0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11113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  <p:sp>
                  <p:nvSpPr>
                    <p:cNvPr id="282650" name="Freeform 26"/>
                    <p:cNvSpPr>
                      <a:spLocks/>
                    </p:cNvSpPr>
                    <p:nvPr/>
                  </p:nvSpPr>
                  <p:spPr bwMode="auto">
                    <a:xfrm>
                      <a:off x="4715" y="2602"/>
                      <a:ext cx="36" cy="43"/>
                    </a:xfrm>
                    <a:custGeom>
                      <a:avLst/>
                      <a:gdLst/>
                      <a:ahLst/>
                      <a:cxnLst>
                        <a:cxn ang="0">
                          <a:pos x="35" y="0"/>
                        </a:cxn>
                        <a:cxn ang="0">
                          <a:pos x="38" y="0"/>
                        </a:cxn>
                        <a:cxn ang="0">
                          <a:pos x="43" y="1"/>
                        </a:cxn>
                        <a:cxn ang="0">
                          <a:pos x="50" y="3"/>
                        </a:cxn>
                        <a:cxn ang="0">
                          <a:pos x="54" y="8"/>
                        </a:cxn>
                        <a:cxn ang="0">
                          <a:pos x="61" y="13"/>
                        </a:cxn>
                        <a:cxn ang="0">
                          <a:pos x="64" y="21"/>
                        </a:cxn>
                        <a:cxn ang="0">
                          <a:pos x="69" y="27"/>
                        </a:cxn>
                        <a:cxn ang="0">
                          <a:pos x="71" y="35"/>
                        </a:cxn>
                        <a:cxn ang="0">
                          <a:pos x="71" y="43"/>
                        </a:cxn>
                        <a:cxn ang="0">
                          <a:pos x="69" y="54"/>
                        </a:cxn>
                        <a:cxn ang="0">
                          <a:pos x="68" y="63"/>
                        </a:cxn>
                        <a:cxn ang="0">
                          <a:pos x="64" y="69"/>
                        </a:cxn>
                        <a:cxn ang="0">
                          <a:pos x="59" y="75"/>
                        </a:cxn>
                        <a:cxn ang="0">
                          <a:pos x="54" y="80"/>
                        </a:cxn>
                        <a:cxn ang="0">
                          <a:pos x="49" y="85"/>
                        </a:cxn>
                        <a:cxn ang="0">
                          <a:pos x="42" y="87"/>
                        </a:cxn>
                        <a:cxn ang="0">
                          <a:pos x="35" y="87"/>
                        </a:cxn>
                        <a:cxn ang="0">
                          <a:pos x="28" y="87"/>
                        </a:cxn>
                        <a:cxn ang="0">
                          <a:pos x="21" y="83"/>
                        </a:cxn>
                        <a:cxn ang="0">
                          <a:pos x="16" y="79"/>
                        </a:cxn>
                        <a:cxn ang="0">
                          <a:pos x="10" y="75"/>
                        </a:cxn>
                        <a:cxn ang="0">
                          <a:pos x="7" y="69"/>
                        </a:cxn>
                        <a:cxn ang="0">
                          <a:pos x="5" y="66"/>
                        </a:cxn>
                        <a:cxn ang="0">
                          <a:pos x="0" y="58"/>
                        </a:cxn>
                        <a:cxn ang="0">
                          <a:pos x="0" y="51"/>
                        </a:cxn>
                        <a:cxn ang="0">
                          <a:pos x="0" y="45"/>
                        </a:cxn>
                        <a:cxn ang="0">
                          <a:pos x="0" y="38"/>
                        </a:cxn>
                        <a:cxn ang="0">
                          <a:pos x="0" y="34"/>
                        </a:cxn>
                        <a:cxn ang="0">
                          <a:pos x="3" y="24"/>
                        </a:cxn>
                        <a:cxn ang="0">
                          <a:pos x="7" y="18"/>
                        </a:cxn>
                        <a:cxn ang="0">
                          <a:pos x="12" y="11"/>
                        </a:cxn>
                        <a:cxn ang="0">
                          <a:pos x="16" y="8"/>
                        </a:cxn>
                        <a:cxn ang="0">
                          <a:pos x="21" y="5"/>
                        </a:cxn>
                        <a:cxn ang="0">
                          <a:pos x="28" y="1"/>
                        </a:cxn>
                        <a:cxn ang="0">
                          <a:pos x="35" y="0"/>
                        </a:cxn>
                      </a:cxnLst>
                      <a:rect l="0" t="0" r="r" b="b"/>
                      <a:pathLst>
                        <a:path w="71" h="87">
                          <a:moveTo>
                            <a:pt x="35" y="0"/>
                          </a:moveTo>
                          <a:lnTo>
                            <a:pt x="38" y="0"/>
                          </a:lnTo>
                          <a:lnTo>
                            <a:pt x="43" y="1"/>
                          </a:lnTo>
                          <a:lnTo>
                            <a:pt x="50" y="3"/>
                          </a:lnTo>
                          <a:lnTo>
                            <a:pt x="54" y="8"/>
                          </a:lnTo>
                          <a:lnTo>
                            <a:pt x="61" y="13"/>
                          </a:lnTo>
                          <a:lnTo>
                            <a:pt x="64" y="21"/>
                          </a:lnTo>
                          <a:lnTo>
                            <a:pt x="69" y="27"/>
                          </a:lnTo>
                          <a:lnTo>
                            <a:pt x="71" y="35"/>
                          </a:lnTo>
                          <a:lnTo>
                            <a:pt x="71" y="43"/>
                          </a:lnTo>
                          <a:lnTo>
                            <a:pt x="69" y="54"/>
                          </a:lnTo>
                          <a:lnTo>
                            <a:pt x="68" y="63"/>
                          </a:lnTo>
                          <a:lnTo>
                            <a:pt x="64" y="69"/>
                          </a:lnTo>
                          <a:lnTo>
                            <a:pt x="59" y="75"/>
                          </a:lnTo>
                          <a:lnTo>
                            <a:pt x="54" y="80"/>
                          </a:lnTo>
                          <a:lnTo>
                            <a:pt x="49" y="85"/>
                          </a:lnTo>
                          <a:lnTo>
                            <a:pt x="42" y="87"/>
                          </a:lnTo>
                          <a:lnTo>
                            <a:pt x="35" y="87"/>
                          </a:lnTo>
                          <a:lnTo>
                            <a:pt x="28" y="87"/>
                          </a:lnTo>
                          <a:lnTo>
                            <a:pt x="21" y="83"/>
                          </a:lnTo>
                          <a:lnTo>
                            <a:pt x="16" y="79"/>
                          </a:lnTo>
                          <a:lnTo>
                            <a:pt x="10" y="75"/>
                          </a:lnTo>
                          <a:lnTo>
                            <a:pt x="7" y="69"/>
                          </a:lnTo>
                          <a:lnTo>
                            <a:pt x="5" y="66"/>
                          </a:lnTo>
                          <a:lnTo>
                            <a:pt x="0" y="58"/>
                          </a:lnTo>
                          <a:lnTo>
                            <a:pt x="0" y="51"/>
                          </a:lnTo>
                          <a:lnTo>
                            <a:pt x="0" y="45"/>
                          </a:lnTo>
                          <a:lnTo>
                            <a:pt x="0" y="38"/>
                          </a:lnTo>
                          <a:lnTo>
                            <a:pt x="0" y="34"/>
                          </a:lnTo>
                          <a:lnTo>
                            <a:pt x="3" y="24"/>
                          </a:lnTo>
                          <a:lnTo>
                            <a:pt x="7" y="18"/>
                          </a:lnTo>
                          <a:lnTo>
                            <a:pt x="12" y="11"/>
                          </a:lnTo>
                          <a:lnTo>
                            <a:pt x="16" y="8"/>
                          </a:lnTo>
                          <a:lnTo>
                            <a:pt x="21" y="5"/>
                          </a:lnTo>
                          <a:lnTo>
                            <a:pt x="28" y="1"/>
                          </a:lnTo>
                          <a:lnTo>
                            <a:pt x="35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</p:grpSp>
              <p:grpSp>
                <p:nvGrpSpPr>
                  <p:cNvPr id="282651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4703" y="2388"/>
                    <a:ext cx="369" cy="383"/>
                    <a:chOff x="4703" y="2388"/>
                    <a:chExt cx="369" cy="383"/>
                  </a:xfrm>
                </p:grpSpPr>
                <p:sp>
                  <p:nvSpPr>
                    <p:cNvPr id="282652" name="Freeform 28"/>
                    <p:cNvSpPr>
                      <a:spLocks/>
                    </p:cNvSpPr>
                    <p:nvPr/>
                  </p:nvSpPr>
                  <p:spPr bwMode="auto">
                    <a:xfrm>
                      <a:off x="4725" y="2507"/>
                      <a:ext cx="96" cy="59"/>
                    </a:xfrm>
                    <a:custGeom>
                      <a:avLst/>
                      <a:gdLst/>
                      <a:ahLst/>
                      <a:cxnLst>
                        <a:cxn ang="0">
                          <a:pos x="3" y="53"/>
                        </a:cxn>
                        <a:cxn ang="0">
                          <a:pos x="19" y="37"/>
                        </a:cxn>
                        <a:cxn ang="0">
                          <a:pos x="38" y="26"/>
                        </a:cxn>
                        <a:cxn ang="0">
                          <a:pos x="71" y="7"/>
                        </a:cxn>
                        <a:cxn ang="0">
                          <a:pos x="85" y="0"/>
                        </a:cxn>
                        <a:cxn ang="0">
                          <a:pos x="92" y="0"/>
                        </a:cxn>
                        <a:cxn ang="0">
                          <a:pos x="109" y="10"/>
                        </a:cxn>
                        <a:cxn ang="0">
                          <a:pos x="144" y="40"/>
                        </a:cxn>
                        <a:cxn ang="0">
                          <a:pos x="182" y="79"/>
                        </a:cxn>
                        <a:cxn ang="0">
                          <a:pos x="191" y="95"/>
                        </a:cxn>
                        <a:cxn ang="0">
                          <a:pos x="188" y="108"/>
                        </a:cxn>
                        <a:cxn ang="0">
                          <a:pos x="181" y="114"/>
                        </a:cxn>
                        <a:cxn ang="0">
                          <a:pos x="165" y="118"/>
                        </a:cxn>
                        <a:cxn ang="0">
                          <a:pos x="146" y="106"/>
                        </a:cxn>
                        <a:cxn ang="0">
                          <a:pos x="129" y="87"/>
                        </a:cxn>
                        <a:cxn ang="0">
                          <a:pos x="113" y="66"/>
                        </a:cxn>
                        <a:cxn ang="0">
                          <a:pos x="89" y="45"/>
                        </a:cxn>
                        <a:cxn ang="0">
                          <a:pos x="80" y="42"/>
                        </a:cxn>
                        <a:cxn ang="0">
                          <a:pos x="68" y="44"/>
                        </a:cxn>
                        <a:cxn ang="0">
                          <a:pos x="57" y="53"/>
                        </a:cxn>
                        <a:cxn ang="0">
                          <a:pos x="35" y="71"/>
                        </a:cxn>
                        <a:cxn ang="0">
                          <a:pos x="21" y="79"/>
                        </a:cxn>
                        <a:cxn ang="0">
                          <a:pos x="10" y="79"/>
                        </a:cxn>
                        <a:cxn ang="0">
                          <a:pos x="0" y="71"/>
                        </a:cxn>
                        <a:cxn ang="0">
                          <a:pos x="3" y="53"/>
                        </a:cxn>
                      </a:cxnLst>
                      <a:rect l="0" t="0" r="r" b="b"/>
                      <a:pathLst>
                        <a:path w="191" h="118">
                          <a:moveTo>
                            <a:pt x="3" y="53"/>
                          </a:moveTo>
                          <a:lnTo>
                            <a:pt x="19" y="37"/>
                          </a:lnTo>
                          <a:lnTo>
                            <a:pt x="38" y="26"/>
                          </a:lnTo>
                          <a:lnTo>
                            <a:pt x="71" y="7"/>
                          </a:lnTo>
                          <a:lnTo>
                            <a:pt x="85" y="0"/>
                          </a:lnTo>
                          <a:lnTo>
                            <a:pt x="92" y="0"/>
                          </a:lnTo>
                          <a:lnTo>
                            <a:pt x="109" y="10"/>
                          </a:lnTo>
                          <a:lnTo>
                            <a:pt x="144" y="40"/>
                          </a:lnTo>
                          <a:lnTo>
                            <a:pt x="182" y="79"/>
                          </a:lnTo>
                          <a:lnTo>
                            <a:pt x="191" y="95"/>
                          </a:lnTo>
                          <a:lnTo>
                            <a:pt x="188" y="108"/>
                          </a:lnTo>
                          <a:lnTo>
                            <a:pt x="181" y="114"/>
                          </a:lnTo>
                          <a:lnTo>
                            <a:pt x="165" y="118"/>
                          </a:lnTo>
                          <a:lnTo>
                            <a:pt x="146" y="106"/>
                          </a:lnTo>
                          <a:lnTo>
                            <a:pt x="129" y="87"/>
                          </a:lnTo>
                          <a:lnTo>
                            <a:pt x="113" y="66"/>
                          </a:lnTo>
                          <a:lnTo>
                            <a:pt x="89" y="45"/>
                          </a:lnTo>
                          <a:lnTo>
                            <a:pt x="80" y="42"/>
                          </a:lnTo>
                          <a:lnTo>
                            <a:pt x="68" y="44"/>
                          </a:lnTo>
                          <a:lnTo>
                            <a:pt x="57" y="53"/>
                          </a:lnTo>
                          <a:lnTo>
                            <a:pt x="35" y="71"/>
                          </a:lnTo>
                          <a:lnTo>
                            <a:pt x="21" y="79"/>
                          </a:lnTo>
                          <a:lnTo>
                            <a:pt x="10" y="79"/>
                          </a:lnTo>
                          <a:lnTo>
                            <a:pt x="0" y="71"/>
                          </a:lnTo>
                          <a:lnTo>
                            <a:pt x="3" y="53"/>
                          </a:lnTo>
                          <a:close/>
                        </a:path>
                      </a:pathLst>
                    </a:custGeom>
                    <a:solidFill>
                      <a:srgbClr val="5F3F1F"/>
                    </a:solidFill>
                    <a:ln w="11113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  <p:sp>
                  <p:nvSpPr>
                    <p:cNvPr id="282653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4703" y="2388"/>
                      <a:ext cx="369" cy="383"/>
                    </a:xfrm>
                    <a:custGeom>
                      <a:avLst/>
                      <a:gdLst/>
                      <a:ahLst/>
                      <a:cxnLst>
                        <a:cxn ang="0">
                          <a:pos x="422" y="552"/>
                        </a:cxn>
                        <a:cxn ang="0">
                          <a:pos x="331" y="522"/>
                        </a:cxn>
                        <a:cxn ang="0">
                          <a:pos x="347" y="430"/>
                        </a:cxn>
                        <a:cxn ang="0">
                          <a:pos x="304" y="392"/>
                        </a:cxn>
                        <a:cxn ang="0">
                          <a:pos x="265" y="348"/>
                        </a:cxn>
                        <a:cxn ang="0">
                          <a:pos x="248" y="287"/>
                        </a:cxn>
                        <a:cxn ang="0">
                          <a:pos x="239" y="229"/>
                        </a:cxn>
                        <a:cxn ang="0">
                          <a:pos x="239" y="173"/>
                        </a:cxn>
                        <a:cxn ang="0">
                          <a:pos x="217" y="167"/>
                        </a:cxn>
                        <a:cxn ang="0">
                          <a:pos x="170" y="163"/>
                        </a:cxn>
                        <a:cxn ang="0">
                          <a:pos x="112" y="179"/>
                        </a:cxn>
                        <a:cxn ang="0">
                          <a:pos x="60" y="205"/>
                        </a:cxn>
                        <a:cxn ang="0">
                          <a:pos x="24" y="229"/>
                        </a:cxn>
                        <a:cxn ang="0">
                          <a:pos x="1" y="192"/>
                        </a:cxn>
                        <a:cxn ang="0">
                          <a:pos x="0" y="155"/>
                        </a:cxn>
                        <a:cxn ang="0">
                          <a:pos x="19" y="107"/>
                        </a:cxn>
                        <a:cxn ang="0">
                          <a:pos x="57" y="64"/>
                        </a:cxn>
                        <a:cxn ang="0">
                          <a:pos x="121" y="30"/>
                        </a:cxn>
                        <a:cxn ang="0">
                          <a:pos x="206" y="8"/>
                        </a:cxn>
                        <a:cxn ang="0">
                          <a:pos x="300" y="0"/>
                        </a:cxn>
                        <a:cxn ang="0">
                          <a:pos x="389" y="9"/>
                        </a:cxn>
                        <a:cxn ang="0">
                          <a:pos x="481" y="38"/>
                        </a:cxn>
                        <a:cxn ang="0">
                          <a:pos x="549" y="81"/>
                        </a:cxn>
                        <a:cxn ang="0">
                          <a:pos x="606" y="134"/>
                        </a:cxn>
                        <a:cxn ang="0">
                          <a:pos x="656" y="207"/>
                        </a:cxn>
                        <a:cxn ang="0">
                          <a:pos x="686" y="276"/>
                        </a:cxn>
                        <a:cxn ang="0">
                          <a:pos x="712" y="345"/>
                        </a:cxn>
                        <a:cxn ang="0">
                          <a:pos x="728" y="435"/>
                        </a:cxn>
                        <a:cxn ang="0">
                          <a:pos x="736" y="490"/>
                        </a:cxn>
                        <a:cxn ang="0">
                          <a:pos x="726" y="573"/>
                        </a:cxn>
                        <a:cxn ang="0">
                          <a:pos x="698" y="658"/>
                        </a:cxn>
                        <a:cxn ang="0">
                          <a:pos x="667" y="726"/>
                        </a:cxn>
                        <a:cxn ang="0">
                          <a:pos x="642" y="753"/>
                        </a:cxn>
                        <a:cxn ang="0">
                          <a:pos x="596" y="766"/>
                        </a:cxn>
                        <a:cxn ang="0">
                          <a:pos x="554" y="766"/>
                        </a:cxn>
                        <a:cxn ang="0">
                          <a:pos x="531" y="766"/>
                        </a:cxn>
                        <a:cxn ang="0">
                          <a:pos x="500" y="756"/>
                        </a:cxn>
                        <a:cxn ang="0">
                          <a:pos x="476" y="721"/>
                        </a:cxn>
                        <a:cxn ang="0">
                          <a:pos x="477" y="705"/>
                        </a:cxn>
                        <a:cxn ang="0">
                          <a:pos x="510" y="697"/>
                        </a:cxn>
                        <a:cxn ang="0">
                          <a:pos x="528" y="679"/>
                        </a:cxn>
                        <a:cxn ang="0">
                          <a:pos x="545" y="655"/>
                        </a:cxn>
                        <a:cxn ang="0">
                          <a:pos x="554" y="624"/>
                        </a:cxn>
                        <a:cxn ang="0">
                          <a:pos x="550" y="610"/>
                        </a:cxn>
                        <a:cxn ang="0">
                          <a:pos x="549" y="586"/>
                        </a:cxn>
                        <a:cxn ang="0">
                          <a:pos x="536" y="560"/>
                        </a:cxn>
                        <a:cxn ang="0">
                          <a:pos x="514" y="538"/>
                        </a:cxn>
                        <a:cxn ang="0">
                          <a:pos x="490" y="528"/>
                        </a:cxn>
                        <a:cxn ang="0">
                          <a:pos x="462" y="530"/>
                        </a:cxn>
                        <a:cxn ang="0">
                          <a:pos x="422" y="552"/>
                        </a:cxn>
                      </a:cxnLst>
                      <a:rect l="0" t="0" r="r" b="b"/>
                      <a:pathLst>
                        <a:path w="736" h="766">
                          <a:moveTo>
                            <a:pt x="422" y="552"/>
                          </a:moveTo>
                          <a:lnTo>
                            <a:pt x="331" y="522"/>
                          </a:lnTo>
                          <a:lnTo>
                            <a:pt x="347" y="430"/>
                          </a:lnTo>
                          <a:lnTo>
                            <a:pt x="304" y="392"/>
                          </a:lnTo>
                          <a:lnTo>
                            <a:pt x="265" y="348"/>
                          </a:lnTo>
                          <a:lnTo>
                            <a:pt x="248" y="287"/>
                          </a:lnTo>
                          <a:lnTo>
                            <a:pt x="239" y="229"/>
                          </a:lnTo>
                          <a:lnTo>
                            <a:pt x="239" y="173"/>
                          </a:lnTo>
                          <a:lnTo>
                            <a:pt x="217" y="167"/>
                          </a:lnTo>
                          <a:lnTo>
                            <a:pt x="170" y="163"/>
                          </a:lnTo>
                          <a:lnTo>
                            <a:pt x="112" y="179"/>
                          </a:lnTo>
                          <a:lnTo>
                            <a:pt x="60" y="205"/>
                          </a:lnTo>
                          <a:lnTo>
                            <a:pt x="24" y="229"/>
                          </a:lnTo>
                          <a:lnTo>
                            <a:pt x="1" y="192"/>
                          </a:lnTo>
                          <a:lnTo>
                            <a:pt x="0" y="155"/>
                          </a:lnTo>
                          <a:lnTo>
                            <a:pt x="19" y="107"/>
                          </a:lnTo>
                          <a:lnTo>
                            <a:pt x="57" y="64"/>
                          </a:lnTo>
                          <a:lnTo>
                            <a:pt x="121" y="30"/>
                          </a:lnTo>
                          <a:lnTo>
                            <a:pt x="206" y="8"/>
                          </a:lnTo>
                          <a:lnTo>
                            <a:pt x="300" y="0"/>
                          </a:lnTo>
                          <a:lnTo>
                            <a:pt x="389" y="9"/>
                          </a:lnTo>
                          <a:lnTo>
                            <a:pt x="481" y="38"/>
                          </a:lnTo>
                          <a:lnTo>
                            <a:pt x="549" y="81"/>
                          </a:lnTo>
                          <a:lnTo>
                            <a:pt x="606" y="134"/>
                          </a:lnTo>
                          <a:lnTo>
                            <a:pt x="656" y="207"/>
                          </a:lnTo>
                          <a:lnTo>
                            <a:pt x="686" y="276"/>
                          </a:lnTo>
                          <a:lnTo>
                            <a:pt x="712" y="345"/>
                          </a:lnTo>
                          <a:lnTo>
                            <a:pt x="728" y="435"/>
                          </a:lnTo>
                          <a:lnTo>
                            <a:pt x="736" y="490"/>
                          </a:lnTo>
                          <a:lnTo>
                            <a:pt x="726" y="573"/>
                          </a:lnTo>
                          <a:lnTo>
                            <a:pt x="698" y="658"/>
                          </a:lnTo>
                          <a:lnTo>
                            <a:pt x="667" y="726"/>
                          </a:lnTo>
                          <a:lnTo>
                            <a:pt x="642" y="753"/>
                          </a:lnTo>
                          <a:lnTo>
                            <a:pt x="596" y="766"/>
                          </a:lnTo>
                          <a:lnTo>
                            <a:pt x="554" y="766"/>
                          </a:lnTo>
                          <a:lnTo>
                            <a:pt x="531" y="766"/>
                          </a:lnTo>
                          <a:lnTo>
                            <a:pt x="500" y="756"/>
                          </a:lnTo>
                          <a:lnTo>
                            <a:pt x="476" y="721"/>
                          </a:lnTo>
                          <a:lnTo>
                            <a:pt x="477" y="705"/>
                          </a:lnTo>
                          <a:lnTo>
                            <a:pt x="510" y="697"/>
                          </a:lnTo>
                          <a:lnTo>
                            <a:pt x="528" y="679"/>
                          </a:lnTo>
                          <a:lnTo>
                            <a:pt x="545" y="655"/>
                          </a:lnTo>
                          <a:lnTo>
                            <a:pt x="554" y="624"/>
                          </a:lnTo>
                          <a:lnTo>
                            <a:pt x="550" y="610"/>
                          </a:lnTo>
                          <a:lnTo>
                            <a:pt x="549" y="586"/>
                          </a:lnTo>
                          <a:lnTo>
                            <a:pt x="536" y="560"/>
                          </a:lnTo>
                          <a:lnTo>
                            <a:pt x="514" y="538"/>
                          </a:lnTo>
                          <a:lnTo>
                            <a:pt x="490" y="528"/>
                          </a:lnTo>
                          <a:lnTo>
                            <a:pt x="462" y="530"/>
                          </a:lnTo>
                          <a:lnTo>
                            <a:pt x="422" y="552"/>
                          </a:lnTo>
                          <a:close/>
                        </a:path>
                      </a:pathLst>
                    </a:custGeom>
                    <a:solidFill>
                      <a:srgbClr val="5F3F1F"/>
                    </a:solidFill>
                    <a:ln w="11113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</p:grpSp>
            </p:grpSp>
            <p:grpSp>
              <p:nvGrpSpPr>
                <p:cNvPr id="282654" name="Group 30"/>
                <p:cNvGrpSpPr>
                  <a:grpSpLocks/>
                </p:cNvGrpSpPr>
                <p:nvPr/>
              </p:nvGrpSpPr>
              <p:grpSpPr bwMode="auto">
                <a:xfrm>
                  <a:off x="3900" y="3137"/>
                  <a:ext cx="941" cy="679"/>
                  <a:chOff x="3900" y="3137"/>
                  <a:chExt cx="941" cy="679"/>
                </a:xfrm>
              </p:grpSpPr>
              <p:sp>
                <p:nvSpPr>
                  <p:cNvPr id="282655" name="Freeform 31"/>
                  <p:cNvSpPr>
                    <a:spLocks/>
                  </p:cNvSpPr>
                  <p:nvPr/>
                </p:nvSpPr>
                <p:spPr bwMode="auto">
                  <a:xfrm>
                    <a:off x="3988" y="3137"/>
                    <a:ext cx="782" cy="119"/>
                  </a:xfrm>
                  <a:custGeom>
                    <a:avLst/>
                    <a:gdLst/>
                    <a:ahLst/>
                    <a:cxnLst>
                      <a:cxn ang="0">
                        <a:pos x="525" y="8"/>
                      </a:cxn>
                      <a:cxn ang="0">
                        <a:pos x="384" y="18"/>
                      </a:cxn>
                      <a:cxn ang="0">
                        <a:pos x="252" y="34"/>
                      </a:cxn>
                      <a:cxn ang="0">
                        <a:pos x="171" y="46"/>
                      </a:cxn>
                      <a:cxn ang="0">
                        <a:pos x="110" y="59"/>
                      </a:cxn>
                      <a:cxn ang="0">
                        <a:pos x="70" y="72"/>
                      </a:cxn>
                      <a:cxn ang="0">
                        <a:pos x="39" y="83"/>
                      </a:cxn>
                      <a:cxn ang="0">
                        <a:pos x="16" y="98"/>
                      </a:cxn>
                      <a:cxn ang="0">
                        <a:pos x="4" y="111"/>
                      </a:cxn>
                      <a:cxn ang="0">
                        <a:pos x="2" y="128"/>
                      </a:cxn>
                      <a:cxn ang="0">
                        <a:pos x="14" y="143"/>
                      </a:cxn>
                      <a:cxn ang="0">
                        <a:pos x="37" y="157"/>
                      </a:cxn>
                      <a:cxn ang="0">
                        <a:pos x="66" y="170"/>
                      </a:cxn>
                      <a:cxn ang="0">
                        <a:pos x="120" y="185"/>
                      </a:cxn>
                      <a:cxn ang="0">
                        <a:pos x="183" y="199"/>
                      </a:cxn>
                      <a:cxn ang="0">
                        <a:pos x="289" y="215"/>
                      </a:cxn>
                      <a:cxn ang="0">
                        <a:pos x="390" y="225"/>
                      </a:cxn>
                      <a:cxn ang="0">
                        <a:pos x="523" y="233"/>
                      </a:cxn>
                      <a:cxn ang="0">
                        <a:pos x="699" y="238"/>
                      </a:cxn>
                      <a:cxn ang="0">
                        <a:pos x="1052" y="233"/>
                      </a:cxn>
                      <a:cxn ang="0">
                        <a:pos x="1267" y="215"/>
                      </a:cxn>
                      <a:cxn ang="0">
                        <a:pos x="1392" y="196"/>
                      </a:cxn>
                      <a:cxn ang="0">
                        <a:pos x="1462" y="180"/>
                      </a:cxn>
                      <a:cxn ang="0">
                        <a:pos x="1507" y="167"/>
                      </a:cxn>
                      <a:cxn ang="0">
                        <a:pos x="1537" y="152"/>
                      </a:cxn>
                      <a:cxn ang="0">
                        <a:pos x="1556" y="140"/>
                      </a:cxn>
                      <a:cxn ang="0">
                        <a:pos x="1564" y="116"/>
                      </a:cxn>
                      <a:cxn ang="0">
                        <a:pos x="1540" y="90"/>
                      </a:cxn>
                      <a:cxn ang="0">
                        <a:pos x="1498" y="71"/>
                      </a:cxn>
                      <a:cxn ang="0">
                        <a:pos x="1415" y="48"/>
                      </a:cxn>
                      <a:cxn ang="0">
                        <a:pos x="1262" y="26"/>
                      </a:cxn>
                      <a:cxn ang="0">
                        <a:pos x="1052" y="5"/>
                      </a:cxn>
                      <a:cxn ang="0">
                        <a:pos x="800" y="0"/>
                      </a:cxn>
                    </a:cxnLst>
                    <a:rect l="0" t="0" r="r" b="b"/>
                    <a:pathLst>
                      <a:path w="1564" h="238">
                        <a:moveTo>
                          <a:pt x="800" y="0"/>
                        </a:moveTo>
                        <a:lnTo>
                          <a:pt x="525" y="8"/>
                        </a:lnTo>
                        <a:lnTo>
                          <a:pt x="452" y="13"/>
                        </a:lnTo>
                        <a:lnTo>
                          <a:pt x="384" y="18"/>
                        </a:lnTo>
                        <a:lnTo>
                          <a:pt x="318" y="26"/>
                        </a:lnTo>
                        <a:lnTo>
                          <a:pt x="252" y="34"/>
                        </a:lnTo>
                        <a:lnTo>
                          <a:pt x="211" y="40"/>
                        </a:lnTo>
                        <a:lnTo>
                          <a:pt x="171" y="46"/>
                        </a:lnTo>
                        <a:lnTo>
                          <a:pt x="138" y="51"/>
                        </a:lnTo>
                        <a:lnTo>
                          <a:pt x="110" y="59"/>
                        </a:lnTo>
                        <a:lnTo>
                          <a:pt x="91" y="64"/>
                        </a:lnTo>
                        <a:lnTo>
                          <a:pt x="70" y="72"/>
                        </a:lnTo>
                        <a:lnTo>
                          <a:pt x="51" y="77"/>
                        </a:lnTo>
                        <a:lnTo>
                          <a:pt x="39" y="83"/>
                        </a:lnTo>
                        <a:lnTo>
                          <a:pt x="28" y="90"/>
                        </a:lnTo>
                        <a:lnTo>
                          <a:pt x="16" y="98"/>
                        </a:lnTo>
                        <a:lnTo>
                          <a:pt x="9" y="103"/>
                        </a:lnTo>
                        <a:lnTo>
                          <a:pt x="4" y="111"/>
                        </a:lnTo>
                        <a:lnTo>
                          <a:pt x="0" y="117"/>
                        </a:lnTo>
                        <a:lnTo>
                          <a:pt x="2" y="128"/>
                        </a:lnTo>
                        <a:lnTo>
                          <a:pt x="6" y="133"/>
                        </a:lnTo>
                        <a:lnTo>
                          <a:pt x="14" y="143"/>
                        </a:lnTo>
                        <a:lnTo>
                          <a:pt x="26" y="152"/>
                        </a:lnTo>
                        <a:lnTo>
                          <a:pt x="37" y="157"/>
                        </a:lnTo>
                        <a:lnTo>
                          <a:pt x="51" y="164"/>
                        </a:lnTo>
                        <a:lnTo>
                          <a:pt x="66" y="170"/>
                        </a:lnTo>
                        <a:lnTo>
                          <a:pt x="91" y="177"/>
                        </a:lnTo>
                        <a:lnTo>
                          <a:pt x="120" y="185"/>
                        </a:lnTo>
                        <a:lnTo>
                          <a:pt x="148" y="191"/>
                        </a:lnTo>
                        <a:lnTo>
                          <a:pt x="183" y="199"/>
                        </a:lnTo>
                        <a:lnTo>
                          <a:pt x="233" y="207"/>
                        </a:lnTo>
                        <a:lnTo>
                          <a:pt x="289" y="215"/>
                        </a:lnTo>
                        <a:lnTo>
                          <a:pt x="339" y="220"/>
                        </a:lnTo>
                        <a:lnTo>
                          <a:pt x="390" y="225"/>
                        </a:lnTo>
                        <a:lnTo>
                          <a:pt x="452" y="230"/>
                        </a:lnTo>
                        <a:lnTo>
                          <a:pt x="523" y="233"/>
                        </a:lnTo>
                        <a:lnTo>
                          <a:pt x="612" y="236"/>
                        </a:lnTo>
                        <a:lnTo>
                          <a:pt x="699" y="238"/>
                        </a:lnTo>
                        <a:lnTo>
                          <a:pt x="916" y="238"/>
                        </a:lnTo>
                        <a:lnTo>
                          <a:pt x="1052" y="233"/>
                        </a:lnTo>
                        <a:lnTo>
                          <a:pt x="1165" y="225"/>
                        </a:lnTo>
                        <a:lnTo>
                          <a:pt x="1267" y="215"/>
                        </a:lnTo>
                        <a:lnTo>
                          <a:pt x="1361" y="202"/>
                        </a:lnTo>
                        <a:lnTo>
                          <a:pt x="1392" y="196"/>
                        </a:lnTo>
                        <a:lnTo>
                          <a:pt x="1424" y="189"/>
                        </a:lnTo>
                        <a:lnTo>
                          <a:pt x="1462" y="180"/>
                        </a:lnTo>
                        <a:lnTo>
                          <a:pt x="1484" y="175"/>
                        </a:lnTo>
                        <a:lnTo>
                          <a:pt x="1507" y="167"/>
                        </a:lnTo>
                        <a:lnTo>
                          <a:pt x="1526" y="159"/>
                        </a:lnTo>
                        <a:lnTo>
                          <a:pt x="1537" y="152"/>
                        </a:lnTo>
                        <a:lnTo>
                          <a:pt x="1545" y="144"/>
                        </a:lnTo>
                        <a:lnTo>
                          <a:pt x="1556" y="140"/>
                        </a:lnTo>
                        <a:lnTo>
                          <a:pt x="1563" y="127"/>
                        </a:lnTo>
                        <a:lnTo>
                          <a:pt x="1564" y="116"/>
                        </a:lnTo>
                        <a:lnTo>
                          <a:pt x="1556" y="103"/>
                        </a:lnTo>
                        <a:lnTo>
                          <a:pt x="1540" y="90"/>
                        </a:lnTo>
                        <a:lnTo>
                          <a:pt x="1519" y="79"/>
                        </a:lnTo>
                        <a:lnTo>
                          <a:pt x="1498" y="71"/>
                        </a:lnTo>
                        <a:lnTo>
                          <a:pt x="1467" y="61"/>
                        </a:lnTo>
                        <a:lnTo>
                          <a:pt x="1415" y="48"/>
                        </a:lnTo>
                        <a:lnTo>
                          <a:pt x="1354" y="38"/>
                        </a:lnTo>
                        <a:lnTo>
                          <a:pt x="1262" y="26"/>
                        </a:lnTo>
                        <a:lnTo>
                          <a:pt x="1168" y="16"/>
                        </a:lnTo>
                        <a:lnTo>
                          <a:pt x="1052" y="5"/>
                        </a:lnTo>
                        <a:lnTo>
                          <a:pt x="946" y="3"/>
                        </a:lnTo>
                        <a:lnTo>
                          <a:pt x="800" y="0"/>
                        </a:lnTo>
                        <a:close/>
                      </a:path>
                    </a:pathLst>
                  </a:custGeom>
                  <a:solidFill>
                    <a:srgbClr val="3F7FFF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sp>
                <p:nvSpPr>
                  <p:cNvPr id="282656" name="Freeform 32"/>
                  <p:cNvSpPr>
                    <a:spLocks/>
                  </p:cNvSpPr>
                  <p:nvPr/>
                </p:nvSpPr>
                <p:spPr bwMode="auto">
                  <a:xfrm>
                    <a:off x="3900" y="3195"/>
                    <a:ext cx="941" cy="621"/>
                  </a:xfrm>
                  <a:custGeom>
                    <a:avLst/>
                    <a:gdLst/>
                    <a:ahLst/>
                    <a:cxnLst>
                      <a:cxn ang="0">
                        <a:pos x="177" y="12"/>
                      </a:cxn>
                      <a:cxn ang="0">
                        <a:pos x="189" y="27"/>
                      </a:cxn>
                      <a:cxn ang="0">
                        <a:pos x="212" y="41"/>
                      </a:cxn>
                      <a:cxn ang="0">
                        <a:pos x="241" y="54"/>
                      </a:cxn>
                      <a:cxn ang="0">
                        <a:pos x="295" y="69"/>
                      </a:cxn>
                      <a:cxn ang="0">
                        <a:pos x="358" y="83"/>
                      </a:cxn>
                      <a:cxn ang="0">
                        <a:pos x="464" y="99"/>
                      </a:cxn>
                      <a:cxn ang="0">
                        <a:pos x="565" y="109"/>
                      </a:cxn>
                      <a:cxn ang="0">
                        <a:pos x="698" y="117"/>
                      </a:cxn>
                      <a:cxn ang="0">
                        <a:pos x="874" y="122"/>
                      </a:cxn>
                      <a:cxn ang="0">
                        <a:pos x="1227" y="117"/>
                      </a:cxn>
                      <a:cxn ang="0">
                        <a:pos x="1442" y="99"/>
                      </a:cxn>
                      <a:cxn ang="0">
                        <a:pos x="1567" y="80"/>
                      </a:cxn>
                      <a:cxn ang="0">
                        <a:pos x="1637" y="64"/>
                      </a:cxn>
                      <a:cxn ang="0">
                        <a:pos x="1682" y="51"/>
                      </a:cxn>
                      <a:cxn ang="0">
                        <a:pos x="1712" y="36"/>
                      </a:cxn>
                      <a:cxn ang="0">
                        <a:pos x="1731" y="24"/>
                      </a:cxn>
                      <a:cxn ang="0">
                        <a:pos x="1739" y="0"/>
                      </a:cxn>
                      <a:cxn ang="0">
                        <a:pos x="1807" y="1118"/>
                      </a:cxn>
                      <a:cxn ang="0">
                        <a:pos x="1652" y="1180"/>
                      </a:cxn>
                      <a:cxn ang="0">
                        <a:pos x="1526" y="1185"/>
                      </a:cxn>
                      <a:cxn ang="0">
                        <a:pos x="1378" y="1211"/>
                      </a:cxn>
                      <a:cxn ang="0">
                        <a:pos x="1277" y="1241"/>
                      </a:cxn>
                      <a:cxn ang="0">
                        <a:pos x="1150" y="1225"/>
                      </a:cxn>
                      <a:cxn ang="0">
                        <a:pos x="1023" y="1195"/>
                      </a:cxn>
                      <a:cxn ang="0">
                        <a:pos x="874" y="1200"/>
                      </a:cxn>
                      <a:cxn ang="0">
                        <a:pos x="740" y="1220"/>
                      </a:cxn>
                      <a:cxn ang="0">
                        <a:pos x="632" y="1232"/>
                      </a:cxn>
                      <a:cxn ang="0">
                        <a:pos x="466" y="1206"/>
                      </a:cxn>
                      <a:cxn ang="0">
                        <a:pos x="327" y="1195"/>
                      </a:cxn>
                      <a:cxn ang="0">
                        <a:pos x="200" y="1211"/>
                      </a:cxn>
                      <a:cxn ang="0">
                        <a:pos x="61" y="1169"/>
                      </a:cxn>
                      <a:cxn ang="0">
                        <a:pos x="17" y="1016"/>
                      </a:cxn>
                    </a:cxnLst>
                    <a:rect l="0" t="0" r="r" b="b"/>
                    <a:pathLst>
                      <a:path w="1880" h="1241">
                        <a:moveTo>
                          <a:pt x="175" y="1"/>
                        </a:moveTo>
                        <a:lnTo>
                          <a:pt x="177" y="12"/>
                        </a:lnTo>
                        <a:lnTo>
                          <a:pt x="181" y="17"/>
                        </a:lnTo>
                        <a:lnTo>
                          <a:pt x="189" y="27"/>
                        </a:lnTo>
                        <a:lnTo>
                          <a:pt x="201" y="36"/>
                        </a:lnTo>
                        <a:lnTo>
                          <a:pt x="212" y="41"/>
                        </a:lnTo>
                        <a:lnTo>
                          <a:pt x="226" y="48"/>
                        </a:lnTo>
                        <a:lnTo>
                          <a:pt x="241" y="54"/>
                        </a:lnTo>
                        <a:lnTo>
                          <a:pt x="266" y="61"/>
                        </a:lnTo>
                        <a:lnTo>
                          <a:pt x="295" y="69"/>
                        </a:lnTo>
                        <a:lnTo>
                          <a:pt x="323" y="75"/>
                        </a:lnTo>
                        <a:lnTo>
                          <a:pt x="358" y="83"/>
                        </a:lnTo>
                        <a:lnTo>
                          <a:pt x="408" y="91"/>
                        </a:lnTo>
                        <a:lnTo>
                          <a:pt x="464" y="99"/>
                        </a:lnTo>
                        <a:lnTo>
                          <a:pt x="514" y="104"/>
                        </a:lnTo>
                        <a:lnTo>
                          <a:pt x="565" y="109"/>
                        </a:lnTo>
                        <a:lnTo>
                          <a:pt x="627" y="114"/>
                        </a:lnTo>
                        <a:lnTo>
                          <a:pt x="698" y="117"/>
                        </a:lnTo>
                        <a:lnTo>
                          <a:pt x="787" y="120"/>
                        </a:lnTo>
                        <a:lnTo>
                          <a:pt x="874" y="122"/>
                        </a:lnTo>
                        <a:lnTo>
                          <a:pt x="1091" y="122"/>
                        </a:lnTo>
                        <a:lnTo>
                          <a:pt x="1227" y="117"/>
                        </a:lnTo>
                        <a:lnTo>
                          <a:pt x="1340" y="109"/>
                        </a:lnTo>
                        <a:lnTo>
                          <a:pt x="1442" y="99"/>
                        </a:lnTo>
                        <a:lnTo>
                          <a:pt x="1536" y="86"/>
                        </a:lnTo>
                        <a:lnTo>
                          <a:pt x="1567" y="80"/>
                        </a:lnTo>
                        <a:lnTo>
                          <a:pt x="1599" y="73"/>
                        </a:lnTo>
                        <a:lnTo>
                          <a:pt x="1637" y="64"/>
                        </a:lnTo>
                        <a:lnTo>
                          <a:pt x="1659" y="59"/>
                        </a:lnTo>
                        <a:lnTo>
                          <a:pt x="1682" y="51"/>
                        </a:lnTo>
                        <a:lnTo>
                          <a:pt x="1701" y="43"/>
                        </a:lnTo>
                        <a:lnTo>
                          <a:pt x="1712" y="36"/>
                        </a:lnTo>
                        <a:lnTo>
                          <a:pt x="1720" y="28"/>
                        </a:lnTo>
                        <a:lnTo>
                          <a:pt x="1731" y="24"/>
                        </a:lnTo>
                        <a:lnTo>
                          <a:pt x="1738" y="11"/>
                        </a:lnTo>
                        <a:lnTo>
                          <a:pt x="1739" y="0"/>
                        </a:lnTo>
                        <a:lnTo>
                          <a:pt x="1880" y="1086"/>
                        </a:lnTo>
                        <a:lnTo>
                          <a:pt x="1807" y="1118"/>
                        </a:lnTo>
                        <a:lnTo>
                          <a:pt x="1725" y="1155"/>
                        </a:lnTo>
                        <a:lnTo>
                          <a:pt x="1652" y="1180"/>
                        </a:lnTo>
                        <a:lnTo>
                          <a:pt x="1592" y="1190"/>
                        </a:lnTo>
                        <a:lnTo>
                          <a:pt x="1526" y="1185"/>
                        </a:lnTo>
                        <a:lnTo>
                          <a:pt x="1447" y="1185"/>
                        </a:lnTo>
                        <a:lnTo>
                          <a:pt x="1378" y="1211"/>
                        </a:lnTo>
                        <a:lnTo>
                          <a:pt x="1317" y="1232"/>
                        </a:lnTo>
                        <a:lnTo>
                          <a:pt x="1277" y="1241"/>
                        </a:lnTo>
                        <a:lnTo>
                          <a:pt x="1216" y="1237"/>
                        </a:lnTo>
                        <a:lnTo>
                          <a:pt x="1150" y="1225"/>
                        </a:lnTo>
                        <a:lnTo>
                          <a:pt x="1089" y="1211"/>
                        </a:lnTo>
                        <a:lnTo>
                          <a:pt x="1023" y="1195"/>
                        </a:lnTo>
                        <a:lnTo>
                          <a:pt x="957" y="1185"/>
                        </a:lnTo>
                        <a:lnTo>
                          <a:pt x="874" y="1200"/>
                        </a:lnTo>
                        <a:lnTo>
                          <a:pt x="813" y="1211"/>
                        </a:lnTo>
                        <a:lnTo>
                          <a:pt x="740" y="1220"/>
                        </a:lnTo>
                        <a:lnTo>
                          <a:pt x="693" y="1225"/>
                        </a:lnTo>
                        <a:lnTo>
                          <a:pt x="632" y="1232"/>
                        </a:lnTo>
                        <a:lnTo>
                          <a:pt x="537" y="1216"/>
                        </a:lnTo>
                        <a:lnTo>
                          <a:pt x="466" y="1206"/>
                        </a:lnTo>
                        <a:lnTo>
                          <a:pt x="382" y="1190"/>
                        </a:lnTo>
                        <a:lnTo>
                          <a:pt x="327" y="1195"/>
                        </a:lnTo>
                        <a:lnTo>
                          <a:pt x="255" y="1211"/>
                        </a:lnTo>
                        <a:lnTo>
                          <a:pt x="200" y="1211"/>
                        </a:lnTo>
                        <a:lnTo>
                          <a:pt x="134" y="1195"/>
                        </a:lnTo>
                        <a:lnTo>
                          <a:pt x="61" y="1169"/>
                        </a:lnTo>
                        <a:lnTo>
                          <a:pt x="0" y="1118"/>
                        </a:lnTo>
                        <a:lnTo>
                          <a:pt x="17" y="1016"/>
                        </a:lnTo>
                        <a:lnTo>
                          <a:pt x="175" y="1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</p:grpSp>
            <p:sp>
              <p:nvSpPr>
                <p:cNvPr id="282657" name="Freeform 33"/>
                <p:cNvSpPr>
                  <a:spLocks/>
                </p:cNvSpPr>
                <p:nvPr/>
              </p:nvSpPr>
              <p:spPr bwMode="auto">
                <a:xfrm>
                  <a:off x="3992" y="2985"/>
                  <a:ext cx="465" cy="230"/>
                </a:xfrm>
                <a:custGeom>
                  <a:avLst/>
                  <a:gdLst/>
                  <a:ahLst/>
                  <a:cxnLst>
                    <a:cxn ang="0">
                      <a:pos x="0" y="341"/>
                    </a:cxn>
                    <a:cxn ang="0">
                      <a:pos x="32" y="418"/>
                    </a:cxn>
                    <a:cxn ang="0">
                      <a:pos x="47" y="448"/>
                    </a:cxn>
                    <a:cxn ang="0">
                      <a:pos x="61" y="460"/>
                    </a:cxn>
                    <a:cxn ang="0">
                      <a:pos x="75" y="456"/>
                    </a:cxn>
                    <a:cxn ang="0">
                      <a:pos x="92" y="448"/>
                    </a:cxn>
                    <a:cxn ang="0">
                      <a:pos x="553" y="203"/>
                    </a:cxn>
                    <a:cxn ang="0">
                      <a:pos x="576" y="201"/>
                    </a:cxn>
                    <a:cxn ang="0">
                      <a:pos x="603" y="215"/>
                    </a:cxn>
                    <a:cxn ang="0">
                      <a:pos x="633" y="215"/>
                    </a:cxn>
                    <a:cxn ang="0">
                      <a:pos x="669" y="209"/>
                    </a:cxn>
                    <a:cxn ang="0">
                      <a:pos x="720" y="198"/>
                    </a:cxn>
                    <a:cxn ang="0">
                      <a:pos x="748" y="185"/>
                    </a:cxn>
                    <a:cxn ang="0">
                      <a:pos x="897" y="170"/>
                    </a:cxn>
                    <a:cxn ang="0">
                      <a:pos x="925" y="162"/>
                    </a:cxn>
                    <a:cxn ang="0">
                      <a:pos x="918" y="150"/>
                    </a:cxn>
                    <a:cxn ang="0">
                      <a:pos x="906" y="142"/>
                    </a:cxn>
                    <a:cxn ang="0">
                      <a:pos x="847" y="132"/>
                    </a:cxn>
                    <a:cxn ang="0">
                      <a:pos x="775" y="137"/>
                    </a:cxn>
                    <a:cxn ang="0">
                      <a:pos x="777" y="129"/>
                    </a:cxn>
                    <a:cxn ang="0">
                      <a:pos x="847" y="122"/>
                    </a:cxn>
                    <a:cxn ang="0">
                      <a:pos x="907" y="109"/>
                    </a:cxn>
                    <a:cxn ang="0">
                      <a:pos x="930" y="100"/>
                    </a:cxn>
                    <a:cxn ang="0">
                      <a:pos x="932" y="77"/>
                    </a:cxn>
                    <a:cxn ang="0">
                      <a:pos x="897" y="69"/>
                    </a:cxn>
                    <a:cxn ang="0">
                      <a:pos x="763" y="90"/>
                    </a:cxn>
                    <a:cxn ang="0">
                      <a:pos x="763" y="79"/>
                    </a:cxn>
                    <a:cxn ang="0">
                      <a:pos x="888" y="45"/>
                    </a:cxn>
                    <a:cxn ang="0">
                      <a:pos x="918" y="32"/>
                    </a:cxn>
                    <a:cxn ang="0">
                      <a:pos x="916" y="13"/>
                    </a:cxn>
                    <a:cxn ang="0">
                      <a:pos x="899" y="2"/>
                    </a:cxn>
                    <a:cxn ang="0">
                      <a:pos x="883" y="0"/>
                    </a:cxn>
                    <a:cxn ang="0">
                      <a:pos x="734" y="44"/>
                    </a:cxn>
                  </a:cxnLst>
                  <a:rect l="0" t="0" r="r" b="b"/>
                  <a:pathLst>
                    <a:path w="932" h="460">
                      <a:moveTo>
                        <a:pt x="0" y="341"/>
                      </a:moveTo>
                      <a:lnTo>
                        <a:pt x="32" y="418"/>
                      </a:lnTo>
                      <a:lnTo>
                        <a:pt x="47" y="448"/>
                      </a:lnTo>
                      <a:lnTo>
                        <a:pt x="61" y="460"/>
                      </a:lnTo>
                      <a:lnTo>
                        <a:pt x="75" y="456"/>
                      </a:lnTo>
                      <a:lnTo>
                        <a:pt x="92" y="448"/>
                      </a:lnTo>
                      <a:lnTo>
                        <a:pt x="553" y="203"/>
                      </a:lnTo>
                      <a:lnTo>
                        <a:pt x="576" y="201"/>
                      </a:lnTo>
                      <a:lnTo>
                        <a:pt x="603" y="215"/>
                      </a:lnTo>
                      <a:lnTo>
                        <a:pt x="633" y="215"/>
                      </a:lnTo>
                      <a:lnTo>
                        <a:pt x="669" y="209"/>
                      </a:lnTo>
                      <a:lnTo>
                        <a:pt x="720" y="198"/>
                      </a:lnTo>
                      <a:lnTo>
                        <a:pt x="748" y="185"/>
                      </a:lnTo>
                      <a:lnTo>
                        <a:pt x="897" y="170"/>
                      </a:lnTo>
                      <a:lnTo>
                        <a:pt x="925" y="162"/>
                      </a:lnTo>
                      <a:lnTo>
                        <a:pt x="918" y="150"/>
                      </a:lnTo>
                      <a:lnTo>
                        <a:pt x="906" y="142"/>
                      </a:lnTo>
                      <a:lnTo>
                        <a:pt x="847" y="132"/>
                      </a:lnTo>
                      <a:lnTo>
                        <a:pt x="775" y="137"/>
                      </a:lnTo>
                      <a:lnTo>
                        <a:pt x="777" y="129"/>
                      </a:lnTo>
                      <a:lnTo>
                        <a:pt x="847" y="122"/>
                      </a:lnTo>
                      <a:lnTo>
                        <a:pt x="907" y="109"/>
                      </a:lnTo>
                      <a:lnTo>
                        <a:pt x="930" y="100"/>
                      </a:lnTo>
                      <a:lnTo>
                        <a:pt x="932" y="77"/>
                      </a:lnTo>
                      <a:lnTo>
                        <a:pt x="897" y="69"/>
                      </a:lnTo>
                      <a:lnTo>
                        <a:pt x="763" y="90"/>
                      </a:lnTo>
                      <a:lnTo>
                        <a:pt x="763" y="79"/>
                      </a:lnTo>
                      <a:lnTo>
                        <a:pt x="888" y="45"/>
                      </a:lnTo>
                      <a:lnTo>
                        <a:pt x="918" y="32"/>
                      </a:lnTo>
                      <a:lnTo>
                        <a:pt x="916" y="13"/>
                      </a:lnTo>
                      <a:lnTo>
                        <a:pt x="899" y="2"/>
                      </a:lnTo>
                      <a:lnTo>
                        <a:pt x="883" y="0"/>
                      </a:lnTo>
                      <a:lnTo>
                        <a:pt x="734" y="44"/>
                      </a:lnTo>
                    </a:path>
                  </a:pathLst>
                </a:custGeom>
                <a:noFill/>
                <a:ln w="11113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106668" tIns="53335" rIns="106668" bIns="53335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282658" name="Freeform 34"/>
                <p:cNvSpPr>
                  <a:spLocks/>
                </p:cNvSpPr>
                <p:nvPr/>
              </p:nvSpPr>
              <p:spPr bwMode="auto">
                <a:xfrm>
                  <a:off x="3367" y="3467"/>
                  <a:ext cx="570" cy="409"/>
                </a:xfrm>
                <a:custGeom>
                  <a:avLst/>
                  <a:gdLst/>
                  <a:ahLst/>
                  <a:cxnLst>
                    <a:cxn ang="0">
                      <a:pos x="337" y="16"/>
                    </a:cxn>
                    <a:cxn ang="0">
                      <a:pos x="0" y="742"/>
                    </a:cxn>
                    <a:cxn ang="0">
                      <a:pos x="12" y="757"/>
                    </a:cxn>
                    <a:cxn ang="0">
                      <a:pos x="38" y="744"/>
                    </a:cxn>
                    <a:cxn ang="0">
                      <a:pos x="360" y="44"/>
                    </a:cxn>
                    <a:cxn ang="0">
                      <a:pos x="379" y="35"/>
                    </a:cxn>
                    <a:cxn ang="0">
                      <a:pos x="502" y="34"/>
                    </a:cxn>
                    <a:cxn ang="0">
                      <a:pos x="662" y="39"/>
                    </a:cxn>
                    <a:cxn ang="0">
                      <a:pos x="803" y="47"/>
                    </a:cxn>
                    <a:cxn ang="0">
                      <a:pos x="844" y="56"/>
                    </a:cxn>
                    <a:cxn ang="0">
                      <a:pos x="869" y="74"/>
                    </a:cxn>
                    <a:cxn ang="0">
                      <a:pos x="886" y="98"/>
                    </a:cxn>
                    <a:cxn ang="0">
                      <a:pos x="1109" y="811"/>
                    </a:cxn>
                    <a:cxn ang="0">
                      <a:pos x="1126" y="818"/>
                    </a:cxn>
                    <a:cxn ang="0">
                      <a:pos x="1140" y="803"/>
                    </a:cxn>
                    <a:cxn ang="0">
                      <a:pos x="919" y="92"/>
                    </a:cxn>
                    <a:cxn ang="0">
                      <a:pos x="897" y="55"/>
                    </a:cxn>
                    <a:cxn ang="0">
                      <a:pos x="877" y="39"/>
                    </a:cxn>
                    <a:cxn ang="0">
                      <a:pos x="858" y="29"/>
                    </a:cxn>
                    <a:cxn ang="0">
                      <a:pos x="834" y="18"/>
                    </a:cxn>
                    <a:cxn ang="0">
                      <a:pos x="787" y="16"/>
                    </a:cxn>
                    <a:cxn ang="0">
                      <a:pos x="638" y="5"/>
                    </a:cxn>
                    <a:cxn ang="0">
                      <a:pos x="474" y="0"/>
                    </a:cxn>
                    <a:cxn ang="0">
                      <a:pos x="396" y="3"/>
                    </a:cxn>
                    <a:cxn ang="0">
                      <a:pos x="358" y="5"/>
                    </a:cxn>
                    <a:cxn ang="0">
                      <a:pos x="337" y="16"/>
                    </a:cxn>
                  </a:cxnLst>
                  <a:rect l="0" t="0" r="r" b="b"/>
                  <a:pathLst>
                    <a:path w="1140" h="818">
                      <a:moveTo>
                        <a:pt x="337" y="16"/>
                      </a:moveTo>
                      <a:lnTo>
                        <a:pt x="0" y="742"/>
                      </a:lnTo>
                      <a:lnTo>
                        <a:pt x="12" y="757"/>
                      </a:lnTo>
                      <a:lnTo>
                        <a:pt x="38" y="744"/>
                      </a:lnTo>
                      <a:lnTo>
                        <a:pt x="360" y="44"/>
                      </a:lnTo>
                      <a:lnTo>
                        <a:pt x="379" y="35"/>
                      </a:lnTo>
                      <a:lnTo>
                        <a:pt x="502" y="34"/>
                      </a:lnTo>
                      <a:lnTo>
                        <a:pt x="662" y="39"/>
                      </a:lnTo>
                      <a:lnTo>
                        <a:pt x="803" y="47"/>
                      </a:lnTo>
                      <a:lnTo>
                        <a:pt x="844" y="56"/>
                      </a:lnTo>
                      <a:lnTo>
                        <a:pt x="869" y="74"/>
                      </a:lnTo>
                      <a:lnTo>
                        <a:pt x="886" y="98"/>
                      </a:lnTo>
                      <a:lnTo>
                        <a:pt x="1109" y="811"/>
                      </a:lnTo>
                      <a:lnTo>
                        <a:pt x="1126" y="818"/>
                      </a:lnTo>
                      <a:lnTo>
                        <a:pt x="1140" y="803"/>
                      </a:lnTo>
                      <a:lnTo>
                        <a:pt x="919" y="92"/>
                      </a:lnTo>
                      <a:lnTo>
                        <a:pt x="897" y="55"/>
                      </a:lnTo>
                      <a:lnTo>
                        <a:pt x="877" y="39"/>
                      </a:lnTo>
                      <a:lnTo>
                        <a:pt x="858" y="29"/>
                      </a:lnTo>
                      <a:lnTo>
                        <a:pt x="834" y="18"/>
                      </a:lnTo>
                      <a:lnTo>
                        <a:pt x="787" y="16"/>
                      </a:lnTo>
                      <a:lnTo>
                        <a:pt x="638" y="5"/>
                      </a:lnTo>
                      <a:lnTo>
                        <a:pt x="474" y="0"/>
                      </a:lnTo>
                      <a:lnTo>
                        <a:pt x="396" y="3"/>
                      </a:lnTo>
                      <a:lnTo>
                        <a:pt x="358" y="5"/>
                      </a:lnTo>
                      <a:lnTo>
                        <a:pt x="337" y="16"/>
                      </a:lnTo>
                      <a:close/>
                    </a:path>
                  </a:pathLst>
                </a:custGeom>
                <a:solidFill>
                  <a:srgbClr val="5F3F1F"/>
                </a:solidFill>
                <a:ln w="11113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106668" tIns="53335" rIns="106668" bIns="53335">
                  <a:spAutoFit/>
                </a:bodyPr>
                <a:lstStyle/>
                <a:p>
                  <a:endParaRPr lang="es-ES"/>
                </a:p>
              </p:txBody>
            </p:sp>
            <p:grpSp>
              <p:nvGrpSpPr>
                <p:cNvPr id="282659" name="Group 35"/>
                <p:cNvGrpSpPr>
                  <a:grpSpLocks/>
                </p:cNvGrpSpPr>
                <p:nvPr/>
              </p:nvGrpSpPr>
              <p:grpSpPr bwMode="auto">
                <a:xfrm>
                  <a:off x="4073" y="3333"/>
                  <a:ext cx="457" cy="246"/>
                  <a:chOff x="4073" y="3333"/>
                  <a:chExt cx="457" cy="246"/>
                </a:xfrm>
              </p:grpSpPr>
              <p:sp>
                <p:nvSpPr>
                  <p:cNvPr id="282660" name="Freeform 36"/>
                  <p:cNvSpPr>
                    <a:spLocks/>
                  </p:cNvSpPr>
                  <p:nvPr/>
                </p:nvSpPr>
                <p:spPr bwMode="auto">
                  <a:xfrm>
                    <a:off x="4353" y="3401"/>
                    <a:ext cx="177" cy="178"/>
                  </a:xfrm>
                  <a:custGeom>
                    <a:avLst/>
                    <a:gdLst/>
                    <a:ahLst/>
                    <a:cxnLst>
                      <a:cxn ang="0">
                        <a:pos x="191" y="0"/>
                      </a:cxn>
                      <a:cxn ang="0">
                        <a:pos x="120" y="89"/>
                      </a:cxn>
                      <a:cxn ang="0">
                        <a:pos x="0" y="79"/>
                      </a:cxn>
                      <a:cxn ang="0">
                        <a:pos x="96" y="182"/>
                      </a:cxn>
                      <a:cxn ang="0">
                        <a:pos x="7" y="312"/>
                      </a:cxn>
                      <a:cxn ang="0">
                        <a:pos x="167" y="230"/>
                      </a:cxn>
                      <a:cxn ang="0">
                        <a:pos x="278" y="355"/>
                      </a:cxn>
                      <a:cxn ang="0">
                        <a:pos x="250" y="196"/>
                      </a:cxn>
                      <a:cxn ang="0">
                        <a:pos x="355" y="102"/>
                      </a:cxn>
                      <a:cxn ang="0">
                        <a:pos x="228" y="105"/>
                      </a:cxn>
                      <a:cxn ang="0">
                        <a:pos x="191" y="0"/>
                      </a:cxn>
                    </a:cxnLst>
                    <a:rect l="0" t="0" r="r" b="b"/>
                    <a:pathLst>
                      <a:path w="355" h="355">
                        <a:moveTo>
                          <a:pt x="191" y="0"/>
                        </a:moveTo>
                        <a:lnTo>
                          <a:pt x="120" y="89"/>
                        </a:lnTo>
                        <a:lnTo>
                          <a:pt x="0" y="79"/>
                        </a:lnTo>
                        <a:lnTo>
                          <a:pt x="96" y="182"/>
                        </a:lnTo>
                        <a:lnTo>
                          <a:pt x="7" y="312"/>
                        </a:lnTo>
                        <a:lnTo>
                          <a:pt x="167" y="230"/>
                        </a:lnTo>
                        <a:lnTo>
                          <a:pt x="278" y="355"/>
                        </a:lnTo>
                        <a:lnTo>
                          <a:pt x="250" y="196"/>
                        </a:lnTo>
                        <a:lnTo>
                          <a:pt x="355" y="102"/>
                        </a:lnTo>
                        <a:lnTo>
                          <a:pt x="228" y="105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sp>
                <p:nvSpPr>
                  <p:cNvPr id="282661" name="Freeform 37"/>
                  <p:cNvSpPr>
                    <a:spLocks/>
                  </p:cNvSpPr>
                  <p:nvPr/>
                </p:nvSpPr>
                <p:spPr bwMode="auto">
                  <a:xfrm>
                    <a:off x="4073" y="3333"/>
                    <a:ext cx="172" cy="177"/>
                  </a:xfrm>
                  <a:custGeom>
                    <a:avLst/>
                    <a:gdLst/>
                    <a:ahLst/>
                    <a:cxnLst>
                      <a:cxn ang="0">
                        <a:pos x="95" y="3"/>
                      </a:cxn>
                      <a:cxn ang="0">
                        <a:pos x="67" y="18"/>
                      </a:cxn>
                      <a:cxn ang="0">
                        <a:pos x="57" y="29"/>
                      </a:cxn>
                      <a:cxn ang="0">
                        <a:pos x="45" y="38"/>
                      </a:cxn>
                      <a:cxn ang="0">
                        <a:pos x="29" y="61"/>
                      </a:cxn>
                      <a:cxn ang="0">
                        <a:pos x="21" y="79"/>
                      </a:cxn>
                      <a:cxn ang="0">
                        <a:pos x="12" y="95"/>
                      </a:cxn>
                      <a:cxn ang="0">
                        <a:pos x="5" y="124"/>
                      </a:cxn>
                      <a:cxn ang="0">
                        <a:pos x="1" y="138"/>
                      </a:cxn>
                      <a:cxn ang="0">
                        <a:pos x="0" y="151"/>
                      </a:cxn>
                      <a:cxn ang="0">
                        <a:pos x="0" y="173"/>
                      </a:cxn>
                      <a:cxn ang="0">
                        <a:pos x="1" y="196"/>
                      </a:cxn>
                      <a:cxn ang="0">
                        <a:pos x="7" y="218"/>
                      </a:cxn>
                      <a:cxn ang="0">
                        <a:pos x="12" y="234"/>
                      </a:cxn>
                      <a:cxn ang="0">
                        <a:pos x="19" y="250"/>
                      </a:cxn>
                      <a:cxn ang="0">
                        <a:pos x="27" y="267"/>
                      </a:cxn>
                      <a:cxn ang="0">
                        <a:pos x="40" y="283"/>
                      </a:cxn>
                      <a:cxn ang="0">
                        <a:pos x="50" y="294"/>
                      </a:cxn>
                      <a:cxn ang="0">
                        <a:pos x="67" y="308"/>
                      </a:cxn>
                      <a:cxn ang="0">
                        <a:pos x="81" y="318"/>
                      </a:cxn>
                      <a:cxn ang="0">
                        <a:pos x="95" y="328"/>
                      </a:cxn>
                      <a:cxn ang="0">
                        <a:pos x="111" y="336"/>
                      </a:cxn>
                      <a:cxn ang="0">
                        <a:pos x="125" y="344"/>
                      </a:cxn>
                      <a:cxn ang="0">
                        <a:pos x="142" y="348"/>
                      </a:cxn>
                      <a:cxn ang="0">
                        <a:pos x="161" y="352"/>
                      </a:cxn>
                      <a:cxn ang="0">
                        <a:pos x="175" y="353"/>
                      </a:cxn>
                      <a:cxn ang="0">
                        <a:pos x="201" y="353"/>
                      </a:cxn>
                      <a:cxn ang="0">
                        <a:pos x="222" y="352"/>
                      </a:cxn>
                      <a:cxn ang="0">
                        <a:pos x="238" y="350"/>
                      </a:cxn>
                      <a:cxn ang="0">
                        <a:pos x="252" y="347"/>
                      </a:cxn>
                      <a:cxn ang="0">
                        <a:pos x="267" y="342"/>
                      </a:cxn>
                      <a:cxn ang="0">
                        <a:pos x="286" y="336"/>
                      </a:cxn>
                      <a:cxn ang="0">
                        <a:pos x="300" y="326"/>
                      </a:cxn>
                      <a:cxn ang="0">
                        <a:pos x="314" y="315"/>
                      </a:cxn>
                      <a:cxn ang="0">
                        <a:pos x="321" y="303"/>
                      </a:cxn>
                      <a:cxn ang="0">
                        <a:pos x="328" y="289"/>
                      </a:cxn>
                      <a:cxn ang="0">
                        <a:pos x="337" y="271"/>
                      </a:cxn>
                      <a:cxn ang="0">
                        <a:pos x="342" y="246"/>
                      </a:cxn>
                      <a:cxn ang="0">
                        <a:pos x="344" y="225"/>
                      </a:cxn>
                      <a:cxn ang="0">
                        <a:pos x="319" y="231"/>
                      </a:cxn>
                      <a:cxn ang="0">
                        <a:pos x="300" y="242"/>
                      </a:cxn>
                      <a:cxn ang="0">
                        <a:pos x="273" y="249"/>
                      </a:cxn>
                      <a:cxn ang="0">
                        <a:pos x="238" y="254"/>
                      </a:cxn>
                      <a:cxn ang="0">
                        <a:pos x="203" y="255"/>
                      </a:cxn>
                      <a:cxn ang="0">
                        <a:pos x="175" y="250"/>
                      </a:cxn>
                      <a:cxn ang="0">
                        <a:pos x="140" y="236"/>
                      </a:cxn>
                      <a:cxn ang="0">
                        <a:pos x="113" y="217"/>
                      </a:cxn>
                      <a:cxn ang="0">
                        <a:pos x="95" y="188"/>
                      </a:cxn>
                      <a:cxn ang="0">
                        <a:pos x="87" y="162"/>
                      </a:cxn>
                      <a:cxn ang="0">
                        <a:pos x="85" y="130"/>
                      </a:cxn>
                      <a:cxn ang="0">
                        <a:pos x="85" y="103"/>
                      </a:cxn>
                      <a:cxn ang="0">
                        <a:pos x="90" y="67"/>
                      </a:cxn>
                      <a:cxn ang="0">
                        <a:pos x="97" y="30"/>
                      </a:cxn>
                      <a:cxn ang="0">
                        <a:pos x="118" y="0"/>
                      </a:cxn>
                      <a:cxn ang="0">
                        <a:pos x="95" y="3"/>
                      </a:cxn>
                    </a:cxnLst>
                    <a:rect l="0" t="0" r="r" b="b"/>
                    <a:pathLst>
                      <a:path w="344" h="353">
                        <a:moveTo>
                          <a:pt x="95" y="3"/>
                        </a:moveTo>
                        <a:lnTo>
                          <a:pt x="67" y="18"/>
                        </a:lnTo>
                        <a:lnTo>
                          <a:pt x="57" y="29"/>
                        </a:lnTo>
                        <a:lnTo>
                          <a:pt x="45" y="38"/>
                        </a:lnTo>
                        <a:lnTo>
                          <a:pt x="29" y="61"/>
                        </a:lnTo>
                        <a:lnTo>
                          <a:pt x="21" y="79"/>
                        </a:lnTo>
                        <a:lnTo>
                          <a:pt x="12" y="95"/>
                        </a:lnTo>
                        <a:lnTo>
                          <a:pt x="5" y="124"/>
                        </a:lnTo>
                        <a:lnTo>
                          <a:pt x="1" y="138"/>
                        </a:lnTo>
                        <a:lnTo>
                          <a:pt x="0" y="151"/>
                        </a:lnTo>
                        <a:lnTo>
                          <a:pt x="0" y="173"/>
                        </a:lnTo>
                        <a:lnTo>
                          <a:pt x="1" y="196"/>
                        </a:lnTo>
                        <a:lnTo>
                          <a:pt x="7" y="218"/>
                        </a:lnTo>
                        <a:lnTo>
                          <a:pt x="12" y="234"/>
                        </a:lnTo>
                        <a:lnTo>
                          <a:pt x="19" y="250"/>
                        </a:lnTo>
                        <a:lnTo>
                          <a:pt x="27" y="267"/>
                        </a:lnTo>
                        <a:lnTo>
                          <a:pt x="40" y="283"/>
                        </a:lnTo>
                        <a:lnTo>
                          <a:pt x="50" y="294"/>
                        </a:lnTo>
                        <a:lnTo>
                          <a:pt x="67" y="308"/>
                        </a:lnTo>
                        <a:lnTo>
                          <a:pt x="81" y="318"/>
                        </a:lnTo>
                        <a:lnTo>
                          <a:pt x="95" y="328"/>
                        </a:lnTo>
                        <a:lnTo>
                          <a:pt x="111" y="336"/>
                        </a:lnTo>
                        <a:lnTo>
                          <a:pt x="125" y="344"/>
                        </a:lnTo>
                        <a:lnTo>
                          <a:pt x="142" y="348"/>
                        </a:lnTo>
                        <a:lnTo>
                          <a:pt x="161" y="352"/>
                        </a:lnTo>
                        <a:lnTo>
                          <a:pt x="175" y="353"/>
                        </a:lnTo>
                        <a:lnTo>
                          <a:pt x="201" y="353"/>
                        </a:lnTo>
                        <a:lnTo>
                          <a:pt x="222" y="352"/>
                        </a:lnTo>
                        <a:lnTo>
                          <a:pt x="238" y="350"/>
                        </a:lnTo>
                        <a:lnTo>
                          <a:pt x="252" y="347"/>
                        </a:lnTo>
                        <a:lnTo>
                          <a:pt x="267" y="342"/>
                        </a:lnTo>
                        <a:lnTo>
                          <a:pt x="286" y="336"/>
                        </a:lnTo>
                        <a:lnTo>
                          <a:pt x="300" y="326"/>
                        </a:lnTo>
                        <a:lnTo>
                          <a:pt x="314" y="315"/>
                        </a:lnTo>
                        <a:lnTo>
                          <a:pt x="321" y="303"/>
                        </a:lnTo>
                        <a:lnTo>
                          <a:pt x="328" y="289"/>
                        </a:lnTo>
                        <a:lnTo>
                          <a:pt x="337" y="271"/>
                        </a:lnTo>
                        <a:lnTo>
                          <a:pt x="342" y="246"/>
                        </a:lnTo>
                        <a:lnTo>
                          <a:pt x="344" y="225"/>
                        </a:lnTo>
                        <a:lnTo>
                          <a:pt x="319" y="231"/>
                        </a:lnTo>
                        <a:lnTo>
                          <a:pt x="300" y="242"/>
                        </a:lnTo>
                        <a:lnTo>
                          <a:pt x="273" y="249"/>
                        </a:lnTo>
                        <a:lnTo>
                          <a:pt x="238" y="254"/>
                        </a:lnTo>
                        <a:lnTo>
                          <a:pt x="203" y="255"/>
                        </a:lnTo>
                        <a:lnTo>
                          <a:pt x="175" y="250"/>
                        </a:lnTo>
                        <a:lnTo>
                          <a:pt x="140" y="236"/>
                        </a:lnTo>
                        <a:lnTo>
                          <a:pt x="113" y="217"/>
                        </a:lnTo>
                        <a:lnTo>
                          <a:pt x="95" y="188"/>
                        </a:lnTo>
                        <a:lnTo>
                          <a:pt x="87" y="162"/>
                        </a:lnTo>
                        <a:lnTo>
                          <a:pt x="85" y="130"/>
                        </a:lnTo>
                        <a:lnTo>
                          <a:pt x="85" y="103"/>
                        </a:lnTo>
                        <a:lnTo>
                          <a:pt x="90" y="67"/>
                        </a:lnTo>
                        <a:lnTo>
                          <a:pt x="97" y="30"/>
                        </a:lnTo>
                        <a:lnTo>
                          <a:pt x="118" y="0"/>
                        </a:lnTo>
                        <a:lnTo>
                          <a:pt x="95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</p:grpSp>
            <p:grpSp>
              <p:nvGrpSpPr>
                <p:cNvPr id="282662" name="Group 38"/>
                <p:cNvGrpSpPr>
                  <a:grpSpLocks/>
                </p:cNvGrpSpPr>
                <p:nvPr/>
              </p:nvGrpSpPr>
              <p:grpSpPr bwMode="auto">
                <a:xfrm>
                  <a:off x="4052" y="3312"/>
                  <a:ext cx="457" cy="247"/>
                  <a:chOff x="4052" y="3312"/>
                  <a:chExt cx="457" cy="247"/>
                </a:xfrm>
              </p:grpSpPr>
              <p:sp>
                <p:nvSpPr>
                  <p:cNvPr id="282663" name="Freeform 39"/>
                  <p:cNvSpPr>
                    <a:spLocks/>
                  </p:cNvSpPr>
                  <p:nvPr/>
                </p:nvSpPr>
                <p:spPr bwMode="auto">
                  <a:xfrm>
                    <a:off x="4331" y="3381"/>
                    <a:ext cx="178" cy="178"/>
                  </a:xfrm>
                  <a:custGeom>
                    <a:avLst/>
                    <a:gdLst/>
                    <a:ahLst/>
                    <a:cxnLst>
                      <a:cxn ang="0">
                        <a:pos x="191" y="0"/>
                      </a:cxn>
                      <a:cxn ang="0">
                        <a:pos x="120" y="89"/>
                      </a:cxn>
                      <a:cxn ang="0">
                        <a:pos x="0" y="79"/>
                      </a:cxn>
                      <a:cxn ang="0">
                        <a:pos x="95" y="180"/>
                      </a:cxn>
                      <a:cxn ang="0">
                        <a:pos x="7" y="312"/>
                      </a:cxn>
                      <a:cxn ang="0">
                        <a:pos x="167" y="230"/>
                      </a:cxn>
                      <a:cxn ang="0">
                        <a:pos x="278" y="355"/>
                      </a:cxn>
                      <a:cxn ang="0">
                        <a:pos x="250" y="196"/>
                      </a:cxn>
                      <a:cxn ang="0">
                        <a:pos x="354" y="101"/>
                      </a:cxn>
                      <a:cxn ang="0">
                        <a:pos x="227" y="105"/>
                      </a:cxn>
                      <a:cxn ang="0">
                        <a:pos x="191" y="0"/>
                      </a:cxn>
                    </a:cxnLst>
                    <a:rect l="0" t="0" r="r" b="b"/>
                    <a:pathLst>
                      <a:path w="354" h="355">
                        <a:moveTo>
                          <a:pt x="191" y="0"/>
                        </a:moveTo>
                        <a:lnTo>
                          <a:pt x="120" y="89"/>
                        </a:lnTo>
                        <a:lnTo>
                          <a:pt x="0" y="79"/>
                        </a:lnTo>
                        <a:lnTo>
                          <a:pt x="95" y="180"/>
                        </a:lnTo>
                        <a:lnTo>
                          <a:pt x="7" y="312"/>
                        </a:lnTo>
                        <a:lnTo>
                          <a:pt x="167" y="230"/>
                        </a:lnTo>
                        <a:lnTo>
                          <a:pt x="278" y="355"/>
                        </a:lnTo>
                        <a:lnTo>
                          <a:pt x="250" y="196"/>
                        </a:lnTo>
                        <a:lnTo>
                          <a:pt x="354" y="101"/>
                        </a:lnTo>
                        <a:lnTo>
                          <a:pt x="227" y="105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solidFill>
                    <a:srgbClr val="FF9F00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sp>
                <p:nvSpPr>
                  <p:cNvPr id="282664" name="Freeform 40"/>
                  <p:cNvSpPr>
                    <a:spLocks/>
                  </p:cNvSpPr>
                  <p:nvPr/>
                </p:nvSpPr>
                <p:spPr bwMode="auto">
                  <a:xfrm>
                    <a:off x="4052" y="3312"/>
                    <a:ext cx="172" cy="178"/>
                  </a:xfrm>
                  <a:custGeom>
                    <a:avLst/>
                    <a:gdLst/>
                    <a:ahLst/>
                    <a:cxnLst>
                      <a:cxn ang="0">
                        <a:pos x="96" y="3"/>
                      </a:cxn>
                      <a:cxn ang="0">
                        <a:pos x="68" y="19"/>
                      </a:cxn>
                      <a:cxn ang="0">
                        <a:pos x="58" y="29"/>
                      </a:cxn>
                      <a:cxn ang="0">
                        <a:pos x="45" y="39"/>
                      </a:cxn>
                      <a:cxn ang="0">
                        <a:pos x="30" y="63"/>
                      </a:cxn>
                      <a:cxn ang="0">
                        <a:pos x="21" y="79"/>
                      </a:cxn>
                      <a:cxn ang="0">
                        <a:pos x="12" y="96"/>
                      </a:cxn>
                      <a:cxn ang="0">
                        <a:pos x="5" y="127"/>
                      </a:cxn>
                      <a:cxn ang="0">
                        <a:pos x="2" y="140"/>
                      </a:cxn>
                      <a:cxn ang="0">
                        <a:pos x="0" y="153"/>
                      </a:cxn>
                      <a:cxn ang="0">
                        <a:pos x="0" y="174"/>
                      </a:cxn>
                      <a:cxn ang="0">
                        <a:pos x="2" y="196"/>
                      </a:cxn>
                      <a:cxn ang="0">
                        <a:pos x="7" y="219"/>
                      </a:cxn>
                      <a:cxn ang="0">
                        <a:pos x="12" y="236"/>
                      </a:cxn>
                      <a:cxn ang="0">
                        <a:pos x="19" y="252"/>
                      </a:cxn>
                      <a:cxn ang="0">
                        <a:pos x="28" y="267"/>
                      </a:cxn>
                      <a:cxn ang="0">
                        <a:pos x="40" y="283"/>
                      </a:cxn>
                      <a:cxn ang="0">
                        <a:pos x="51" y="296"/>
                      </a:cxn>
                      <a:cxn ang="0">
                        <a:pos x="68" y="310"/>
                      </a:cxn>
                      <a:cxn ang="0">
                        <a:pos x="82" y="320"/>
                      </a:cxn>
                      <a:cxn ang="0">
                        <a:pos x="96" y="329"/>
                      </a:cxn>
                      <a:cxn ang="0">
                        <a:pos x="111" y="337"/>
                      </a:cxn>
                      <a:cxn ang="0">
                        <a:pos x="125" y="344"/>
                      </a:cxn>
                      <a:cxn ang="0">
                        <a:pos x="143" y="349"/>
                      </a:cxn>
                      <a:cxn ang="0">
                        <a:pos x="162" y="354"/>
                      </a:cxn>
                      <a:cxn ang="0">
                        <a:pos x="176" y="355"/>
                      </a:cxn>
                      <a:cxn ang="0">
                        <a:pos x="202" y="355"/>
                      </a:cxn>
                      <a:cxn ang="0">
                        <a:pos x="223" y="354"/>
                      </a:cxn>
                      <a:cxn ang="0">
                        <a:pos x="238" y="350"/>
                      </a:cxn>
                      <a:cxn ang="0">
                        <a:pos x="252" y="347"/>
                      </a:cxn>
                      <a:cxn ang="0">
                        <a:pos x="268" y="344"/>
                      </a:cxn>
                      <a:cxn ang="0">
                        <a:pos x="287" y="336"/>
                      </a:cxn>
                      <a:cxn ang="0">
                        <a:pos x="301" y="328"/>
                      </a:cxn>
                      <a:cxn ang="0">
                        <a:pos x="315" y="315"/>
                      </a:cxn>
                      <a:cxn ang="0">
                        <a:pos x="322" y="304"/>
                      </a:cxn>
                      <a:cxn ang="0">
                        <a:pos x="329" y="291"/>
                      </a:cxn>
                      <a:cxn ang="0">
                        <a:pos x="337" y="273"/>
                      </a:cxn>
                      <a:cxn ang="0">
                        <a:pos x="343" y="247"/>
                      </a:cxn>
                      <a:cxn ang="0">
                        <a:pos x="344" y="227"/>
                      </a:cxn>
                      <a:cxn ang="0">
                        <a:pos x="320" y="233"/>
                      </a:cxn>
                      <a:cxn ang="0">
                        <a:pos x="301" y="243"/>
                      </a:cxn>
                      <a:cxn ang="0">
                        <a:pos x="273" y="251"/>
                      </a:cxn>
                      <a:cxn ang="0">
                        <a:pos x="240" y="256"/>
                      </a:cxn>
                      <a:cxn ang="0">
                        <a:pos x="204" y="256"/>
                      </a:cxn>
                      <a:cxn ang="0">
                        <a:pos x="176" y="252"/>
                      </a:cxn>
                      <a:cxn ang="0">
                        <a:pos x="141" y="236"/>
                      </a:cxn>
                      <a:cxn ang="0">
                        <a:pos x="113" y="217"/>
                      </a:cxn>
                      <a:cxn ang="0">
                        <a:pos x="96" y="190"/>
                      </a:cxn>
                      <a:cxn ang="0">
                        <a:pos x="87" y="164"/>
                      </a:cxn>
                      <a:cxn ang="0">
                        <a:pos x="85" y="133"/>
                      </a:cxn>
                      <a:cxn ang="0">
                        <a:pos x="85" y="104"/>
                      </a:cxn>
                      <a:cxn ang="0">
                        <a:pos x="91" y="68"/>
                      </a:cxn>
                      <a:cxn ang="0">
                        <a:pos x="98" y="32"/>
                      </a:cxn>
                      <a:cxn ang="0">
                        <a:pos x="118" y="0"/>
                      </a:cxn>
                      <a:cxn ang="0">
                        <a:pos x="96" y="3"/>
                      </a:cxn>
                    </a:cxnLst>
                    <a:rect l="0" t="0" r="r" b="b"/>
                    <a:pathLst>
                      <a:path w="344" h="355">
                        <a:moveTo>
                          <a:pt x="96" y="3"/>
                        </a:moveTo>
                        <a:lnTo>
                          <a:pt x="68" y="19"/>
                        </a:lnTo>
                        <a:lnTo>
                          <a:pt x="58" y="29"/>
                        </a:lnTo>
                        <a:lnTo>
                          <a:pt x="45" y="39"/>
                        </a:lnTo>
                        <a:lnTo>
                          <a:pt x="30" y="63"/>
                        </a:lnTo>
                        <a:lnTo>
                          <a:pt x="21" y="79"/>
                        </a:lnTo>
                        <a:lnTo>
                          <a:pt x="12" y="96"/>
                        </a:lnTo>
                        <a:lnTo>
                          <a:pt x="5" y="127"/>
                        </a:lnTo>
                        <a:lnTo>
                          <a:pt x="2" y="140"/>
                        </a:lnTo>
                        <a:lnTo>
                          <a:pt x="0" y="153"/>
                        </a:lnTo>
                        <a:lnTo>
                          <a:pt x="0" y="174"/>
                        </a:lnTo>
                        <a:lnTo>
                          <a:pt x="2" y="196"/>
                        </a:lnTo>
                        <a:lnTo>
                          <a:pt x="7" y="219"/>
                        </a:lnTo>
                        <a:lnTo>
                          <a:pt x="12" y="236"/>
                        </a:lnTo>
                        <a:lnTo>
                          <a:pt x="19" y="252"/>
                        </a:lnTo>
                        <a:lnTo>
                          <a:pt x="28" y="267"/>
                        </a:lnTo>
                        <a:lnTo>
                          <a:pt x="40" y="283"/>
                        </a:lnTo>
                        <a:lnTo>
                          <a:pt x="51" y="296"/>
                        </a:lnTo>
                        <a:lnTo>
                          <a:pt x="68" y="310"/>
                        </a:lnTo>
                        <a:lnTo>
                          <a:pt x="82" y="320"/>
                        </a:lnTo>
                        <a:lnTo>
                          <a:pt x="96" y="329"/>
                        </a:lnTo>
                        <a:lnTo>
                          <a:pt x="111" y="337"/>
                        </a:lnTo>
                        <a:lnTo>
                          <a:pt x="125" y="344"/>
                        </a:lnTo>
                        <a:lnTo>
                          <a:pt x="143" y="349"/>
                        </a:lnTo>
                        <a:lnTo>
                          <a:pt x="162" y="354"/>
                        </a:lnTo>
                        <a:lnTo>
                          <a:pt x="176" y="355"/>
                        </a:lnTo>
                        <a:lnTo>
                          <a:pt x="202" y="355"/>
                        </a:lnTo>
                        <a:lnTo>
                          <a:pt x="223" y="354"/>
                        </a:lnTo>
                        <a:lnTo>
                          <a:pt x="238" y="350"/>
                        </a:lnTo>
                        <a:lnTo>
                          <a:pt x="252" y="347"/>
                        </a:lnTo>
                        <a:lnTo>
                          <a:pt x="268" y="344"/>
                        </a:lnTo>
                        <a:lnTo>
                          <a:pt x="287" y="336"/>
                        </a:lnTo>
                        <a:lnTo>
                          <a:pt x="301" y="328"/>
                        </a:lnTo>
                        <a:lnTo>
                          <a:pt x="315" y="315"/>
                        </a:lnTo>
                        <a:lnTo>
                          <a:pt x="322" y="304"/>
                        </a:lnTo>
                        <a:lnTo>
                          <a:pt x="329" y="291"/>
                        </a:lnTo>
                        <a:lnTo>
                          <a:pt x="337" y="273"/>
                        </a:lnTo>
                        <a:lnTo>
                          <a:pt x="343" y="247"/>
                        </a:lnTo>
                        <a:lnTo>
                          <a:pt x="344" y="227"/>
                        </a:lnTo>
                        <a:lnTo>
                          <a:pt x="320" y="233"/>
                        </a:lnTo>
                        <a:lnTo>
                          <a:pt x="301" y="243"/>
                        </a:lnTo>
                        <a:lnTo>
                          <a:pt x="273" y="251"/>
                        </a:lnTo>
                        <a:lnTo>
                          <a:pt x="240" y="256"/>
                        </a:lnTo>
                        <a:lnTo>
                          <a:pt x="204" y="256"/>
                        </a:lnTo>
                        <a:lnTo>
                          <a:pt x="176" y="252"/>
                        </a:lnTo>
                        <a:lnTo>
                          <a:pt x="141" y="236"/>
                        </a:lnTo>
                        <a:lnTo>
                          <a:pt x="113" y="217"/>
                        </a:lnTo>
                        <a:lnTo>
                          <a:pt x="96" y="190"/>
                        </a:lnTo>
                        <a:lnTo>
                          <a:pt x="87" y="164"/>
                        </a:lnTo>
                        <a:lnTo>
                          <a:pt x="85" y="133"/>
                        </a:lnTo>
                        <a:lnTo>
                          <a:pt x="85" y="104"/>
                        </a:lnTo>
                        <a:lnTo>
                          <a:pt x="91" y="68"/>
                        </a:lnTo>
                        <a:lnTo>
                          <a:pt x="98" y="32"/>
                        </a:lnTo>
                        <a:lnTo>
                          <a:pt x="118" y="0"/>
                        </a:lnTo>
                        <a:lnTo>
                          <a:pt x="96" y="3"/>
                        </a:lnTo>
                        <a:close/>
                      </a:path>
                    </a:pathLst>
                  </a:custGeom>
                  <a:solidFill>
                    <a:srgbClr val="FF9F00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</p:grpSp>
            <p:grpSp>
              <p:nvGrpSpPr>
                <p:cNvPr id="282665" name="Group 41"/>
                <p:cNvGrpSpPr>
                  <a:grpSpLocks/>
                </p:cNvGrpSpPr>
                <p:nvPr/>
              </p:nvGrpSpPr>
              <p:grpSpPr bwMode="auto">
                <a:xfrm>
                  <a:off x="4679" y="3214"/>
                  <a:ext cx="397" cy="581"/>
                  <a:chOff x="4679" y="3214"/>
                  <a:chExt cx="397" cy="581"/>
                </a:xfrm>
              </p:grpSpPr>
              <p:sp>
                <p:nvSpPr>
                  <p:cNvPr id="282666" name="Freeform 42"/>
                  <p:cNvSpPr>
                    <a:spLocks/>
                  </p:cNvSpPr>
                  <p:nvPr/>
                </p:nvSpPr>
                <p:spPr bwMode="auto">
                  <a:xfrm>
                    <a:off x="4750" y="3214"/>
                    <a:ext cx="326" cy="506"/>
                  </a:xfrm>
                  <a:custGeom>
                    <a:avLst/>
                    <a:gdLst/>
                    <a:ahLst/>
                    <a:cxnLst>
                      <a:cxn ang="0">
                        <a:pos x="602" y="978"/>
                      </a:cxn>
                      <a:cxn ang="0">
                        <a:pos x="525" y="1001"/>
                      </a:cxn>
                      <a:cxn ang="0">
                        <a:pos x="421" y="1012"/>
                      </a:cxn>
                      <a:cxn ang="0">
                        <a:pos x="315" y="1012"/>
                      </a:cxn>
                      <a:cxn ang="0">
                        <a:pos x="244" y="993"/>
                      </a:cxn>
                      <a:cxn ang="0">
                        <a:pos x="205" y="988"/>
                      </a:cxn>
                      <a:cxn ang="0">
                        <a:pos x="160" y="839"/>
                      </a:cxn>
                      <a:cxn ang="0">
                        <a:pos x="132" y="670"/>
                      </a:cxn>
                      <a:cxn ang="0">
                        <a:pos x="94" y="480"/>
                      </a:cxn>
                      <a:cxn ang="0">
                        <a:pos x="49" y="272"/>
                      </a:cxn>
                      <a:cxn ang="0">
                        <a:pos x="6" y="185"/>
                      </a:cxn>
                      <a:cxn ang="0">
                        <a:pos x="0" y="133"/>
                      </a:cxn>
                      <a:cxn ang="0">
                        <a:pos x="11" y="113"/>
                      </a:cxn>
                      <a:cxn ang="0">
                        <a:pos x="44" y="88"/>
                      </a:cxn>
                      <a:cxn ang="0">
                        <a:pos x="66" y="72"/>
                      </a:cxn>
                      <a:cxn ang="0">
                        <a:pos x="132" y="56"/>
                      </a:cxn>
                      <a:cxn ang="0">
                        <a:pos x="254" y="56"/>
                      </a:cxn>
                      <a:cxn ang="0">
                        <a:pos x="365" y="37"/>
                      </a:cxn>
                      <a:cxn ang="0">
                        <a:pos x="475" y="16"/>
                      </a:cxn>
                      <a:cxn ang="0">
                        <a:pos x="569" y="0"/>
                      </a:cxn>
                      <a:cxn ang="0">
                        <a:pos x="652" y="246"/>
                      </a:cxn>
                      <a:cxn ang="0">
                        <a:pos x="304" y="241"/>
                      </a:cxn>
                      <a:cxn ang="0">
                        <a:pos x="254" y="231"/>
                      </a:cxn>
                      <a:cxn ang="0">
                        <a:pos x="254" y="262"/>
                      </a:cxn>
                      <a:cxn ang="0">
                        <a:pos x="294" y="440"/>
                      </a:cxn>
                      <a:cxn ang="0">
                        <a:pos x="327" y="553"/>
                      </a:cxn>
                      <a:cxn ang="0">
                        <a:pos x="393" y="656"/>
                      </a:cxn>
                      <a:cxn ang="0">
                        <a:pos x="485" y="789"/>
                      </a:cxn>
                      <a:cxn ang="0">
                        <a:pos x="602" y="978"/>
                      </a:cxn>
                    </a:cxnLst>
                    <a:rect l="0" t="0" r="r" b="b"/>
                    <a:pathLst>
                      <a:path w="652" h="1012">
                        <a:moveTo>
                          <a:pt x="602" y="978"/>
                        </a:moveTo>
                        <a:lnTo>
                          <a:pt x="525" y="1001"/>
                        </a:lnTo>
                        <a:lnTo>
                          <a:pt x="421" y="1012"/>
                        </a:lnTo>
                        <a:lnTo>
                          <a:pt x="315" y="1012"/>
                        </a:lnTo>
                        <a:lnTo>
                          <a:pt x="244" y="993"/>
                        </a:lnTo>
                        <a:lnTo>
                          <a:pt x="205" y="988"/>
                        </a:lnTo>
                        <a:lnTo>
                          <a:pt x="160" y="839"/>
                        </a:lnTo>
                        <a:lnTo>
                          <a:pt x="132" y="670"/>
                        </a:lnTo>
                        <a:lnTo>
                          <a:pt x="94" y="480"/>
                        </a:lnTo>
                        <a:lnTo>
                          <a:pt x="49" y="272"/>
                        </a:lnTo>
                        <a:lnTo>
                          <a:pt x="6" y="185"/>
                        </a:lnTo>
                        <a:lnTo>
                          <a:pt x="0" y="133"/>
                        </a:lnTo>
                        <a:lnTo>
                          <a:pt x="11" y="113"/>
                        </a:lnTo>
                        <a:lnTo>
                          <a:pt x="44" y="88"/>
                        </a:lnTo>
                        <a:lnTo>
                          <a:pt x="66" y="72"/>
                        </a:lnTo>
                        <a:lnTo>
                          <a:pt x="132" y="56"/>
                        </a:lnTo>
                        <a:lnTo>
                          <a:pt x="254" y="56"/>
                        </a:lnTo>
                        <a:lnTo>
                          <a:pt x="365" y="37"/>
                        </a:lnTo>
                        <a:lnTo>
                          <a:pt x="475" y="16"/>
                        </a:lnTo>
                        <a:lnTo>
                          <a:pt x="569" y="0"/>
                        </a:lnTo>
                        <a:lnTo>
                          <a:pt x="652" y="246"/>
                        </a:lnTo>
                        <a:lnTo>
                          <a:pt x="304" y="241"/>
                        </a:lnTo>
                        <a:lnTo>
                          <a:pt x="254" y="231"/>
                        </a:lnTo>
                        <a:lnTo>
                          <a:pt x="254" y="262"/>
                        </a:lnTo>
                        <a:lnTo>
                          <a:pt x="294" y="440"/>
                        </a:lnTo>
                        <a:lnTo>
                          <a:pt x="327" y="553"/>
                        </a:lnTo>
                        <a:lnTo>
                          <a:pt x="393" y="656"/>
                        </a:lnTo>
                        <a:lnTo>
                          <a:pt x="485" y="789"/>
                        </a:lnTo>
                        <a:lnTo>
                          <a:pt x="602" y="978"/>
                        </a:lnTo>
                        <a:close/>
                      </a:path>
                    </a:pathLst>
                  </a:custGeom>
                  <a:solidFill>
                    <a:srgbClr val="3F5F00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sp>
                <p:nvSpPr>
                  <p:cNvPr id="282667" name="Freeform 43"/>
                  <p:cNvSpPr>
                    <a:spLocks/>
                  </p:cNvSpPr>
                  <p:nvPr/>
                </p:nvSpPr>
                <p:spPr bwMode="auto">
                  <a:xfrm>
                    <a:off x="4679" y="3706"/>
                    <a:ext cx="387" cy="89"/>
                  </a:xfrm>
                  <a:custGeom>
                    <a:avLst/>
                    <a:gdLst/>
                    <a:ahLst/>
                    <a:cxnLst>
                      <a:cxn ang="0">
                        <a:pos x="353" y="5"/>
                      </a:cxn>
                      <a:cxn ang="0">
                        <a:pos x="228" y="23"/>
                      </a:cxn>
                      <a:cxn ang="0">
                        <a:pos x="128" y="45"/>
                      </a:cxn>
                      <a:cxn ang="0">
                        <a:pos x="76" y="58"/>
                      </a:cxn>
                      <a:cxn ang="0">
                        <a:pos x="33" y="84"/>
                      </a:cxn>
                      <a:cxn ang="0">
                        <a:pos x="12" y="105"/>
                      </a:cxn>
                      <a:cxn ang="0">
                        <a:pos x="0" y="137"/>
                      </a:cxn>
                      <a:cxn ang="0">
                        <a:pos x="3" y="161"/>
                      </a:cxn>
                      <a:cxn ang="0">
                        <a:pos x="16" y="171"/>
                      </a:cxn>
                      <a:cxn ang="0">
                        <a:pos x="43" y="177"/>
                      </a:cxn>
                      <a:cxn ang="0">
                        <a:pos x="130" y="171"/>
                      </a:cxn>
                      <a:cxn ang="0">
                        <a:pos x="267" y="159"/>
                      </a:cxn>
                      <a:cxn ang="0">
                        <a:pos x="415" y="143"/>
                      </a:cxn>
                      <a:cxn ang="0">
                        <a:pos x="506" y="138"/>
                      </a:cxn>
                      <a:cxn ang="0">
                        <a:pos x="516" y="164"/>
                      </a:cxn>
                      <a:cxn ang="0">
                        <a:pos x="613" y="177"/>
                      </a:cxn>
                      <a:cxn ang="0">
                        <a:pos x="705" y="179"/>
                      </a:cxn>
                      <a:cxn ang="0">
                        <a:pos x="761" y="174"/>
                      </a:cxn>
                      <a:cxn ang="0">
                        <a:pos x="773" y="138"/>
                      </a:cxn>
                      <a:cxn ang="0">
                        <a:pos x="764" y="79"/>
                      </a:cxn>
                      <a:cxn ang="0">
                        <a:pos x="737" y="0"/>
                      </a:cxn>
                      <a:cxn ang="0">
                        <a:pos x="386" y="0"/>
                      </a:cxn>
                      <a:cxn ang="0">
                        <a:pos x="353" y="5"/>
                      </a:cxn>
                    </a:cxnLst>
                    <a:rect l="0" t="0" r="r" b="b"/>
                    <a:pathLst>
                      <a:path w="773" h="179">
                        <a:moveTo>
                          <a:pt x="353" y="5"/>
                        </a:moveTo>
                        <a:lnTo>
                          <a:pt x="228" y="23"/>
                        </a:lnTo>
                        <a:lnTo>
                          <a:pt x="128" y="45"/>
                        </a:lnTo>
                        <a:lnTo>
                          <a:pt x="76" y="58"/>
                        </a:lnTo>
                        <a:lnTo>
                          <a:pt x="33" y="84"/>
                        </a:lnTo>
                        <a:lnTo>
                          <a:pt x="12" y="105"/>
                        </a:lnTo>
                        <a:lnTo>
                          <a:pt x="0" y="137"/>
                        </a:lnTo>
                        <a:lnTo>
                          <a:pt x="3" y="161"/>
                        </a:lnTo>
                        <a:lnTo>
                          <a:pt x="16" y="171"/>
                        </a:lnTo>
                        <a:lnTo>
                          <a:pt x="43" y="177"/>
                        </a:lnTo>
                        <a:lnTo>
                          <a:pt x="130" y="171"/>
                        </a:lnTo>
                        <a:lnTo>
                          <a:pt x="267" y="159"/>
                        </a:lnTo>
                        <a:lnTo>
                          <a:pt x="415" y="143"/>
                        </a:lnTo>
                        <a:lnTo>
                          <a:pt x="506" y="138"/>
                        </a:lnTo>
                        <a:lnTo>
                          <a:pt x="516" y="164"/>
                        </a:lnTo>
                        <a:lnTo>
                          <a:pt x="613" y="177"/>
                        </a:lnTo>
                        <a:lnTo>
                          <a:pt x="705" y="179"/>
                        </a:lnTo>
                        <a:lnTo>
                          <a:pt x="761" y="174"/>
                        </a:lnTo>
                        <a:lnTo>
                          <a:pt x="773" y="138"/>
                        </a:lnTo>
                        <a:lnTo>
                          <a:pt x="764" y="79"/>
                        </a:lnTo>
                        <a:lnTo>
                          <a:pt x="737" y="0"/>
                        </a:lnTo>
                        <a:lnTo>
                          <a:pt x="386" y="0"/>
                        </a:lnTo>
                        <a:lnTo>
                          <a:pt x="353" y="5"/>
                        </a:lnTo>
                        <a:close/>
                      </a:path>
                    </a:pathLst>
                  </a:custGeom>
                  <a:solidFill>
                    <a:srgbClr val="7F5F3F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</p:grpSp>
            <p:grpSp>
              <p:nvGrpSpPr>
                <p:cNvPr id="282668" name="Group 44"/>
                <p:cNvGrpSpPr>
                  <a:grpSpLocks/>
                </p:cNvGrpSpPr>
                <p:nvPr/>
              </p:nvGrpSpPr>
              <p:grpSpPr bwMode="auto">
                <a:xfrm>
                  <a:off x="4604" y="3212"/>
                  <a:ext cx="674" cy="627"/>
                  <a:chOff x="4604" y="3212"/>
                  <a:chExt cx="674" cy="627"/>
                </a:xfrm>
              </p:grpSpPr>
              <p:sp>
                <p:nvSpPr>
                  <p:cNvPr id="282669" name="Freeform 45"/>
                  <p:cNvSpPr>
                    <a:spLocks/>
                  </p:cNvSpPr>
                  <p:nvPr/>
                </p:nvSpPr>
                <p:spPr bwMode="auto">
                  <a:xfrm>
                    <a:off x="4604" y="3735"/>
                    <a:ext cx="428" cy="104"/>
                  </a:xfrm>
                  <a:custGeom>
                    <a:avLst/>
                    <a:gdLst/>
                    <a:ahLst/>
                    <a:cxnLst>
                      <a:cxn ang="0">
                        <a:pos x="390" y="8"/>
                      </a:cxn>
                      <a:cxn ang="0">
                        <a:pos x="251" y="29"/>
                      </a:cxn>
                      <a:cxn ang="0">
                        <a:pos x="139" y="54"/>
                      </a:cxn>
                      <a:cxn ang="0">
                        <a:pos x="82" y="69"/>
                      </a:cxn>
                      <a:cxn ang="0">
                        <a:pos x="35" y="98"/>
                      </a:cxn>
                      <a:cxn ang="0">
                        <a:pos x="14" y="120"/>
                      </a:cxn>
                      <a:cxn ang="0">
                        <a:pos x="0" y="156"/>
                      </a:cxn>
                      <a:cxn ang="0">
                        <a:pos x="2" y="184"/>
                      </a:cxn>
                      <a:cxn ang="0">
                        <a:pos x="16" y="194"/>
                      </a:cxn>
                      <a:cxn ang="0">
                        <a:pos x="42" y="202"/>
                      </a:cxn>
                      <a:cxn ang="0">
                        <a:pos x="131" y="207"/>
                      </a:cxn>
                      <a:cxn ang="0">
                        <a:pos x="301" y="197"/>
                      </a:cxn>
                      <a:cxn ang="0">
                        <a:pos x="461" y="180"/>
                      </a:cxn>
                      <a:cxn ang="0">
                        <a:pos x="558" y="159"/>
                      </a:cxn>
                      <a:cxn ang="0">
                        <a:pos x="569" y="186"/>
                      </a:cxn>
                      <a:cxn ang="0">
                        <a:pos x="624" y="194"/>
                      </a:cxn>
                      <a:cxn ang="0">
                        <a:pos x="676" y="199"/>
                      </a:cxn>
                      <a:cxn ang="0">
                        <a:pos x="781" y="202"/>
                      </a:cxn>
                      <a:cxn ang="0">
                        <a:pos x="841" y="197"/>
                      </a:cxn>
                      <a:cxn ang="0">
                        <a:pos x="855" y="159"/>
                      </a:cxn>
                      <a:cxn ang="0">
                        <a:pos x="843" y="91"/>
                      </a:cxn>
                      <a:cxn ang="0">
                        <a:pos x="814" y="0"/>
                      </a:cxn>
                      <a:cxn ang="0">
                        <a:pos x="424" y="0"/>
                      </a:cxn>
                      <a:cxn ang="0">
                        <a:pos x="390" y="8"/>
                      </a:cxn>
                    </a:cxnLst>
                    <a:rect l="0" t="0" r="r" b="b"/>
                    <a:pathLst>
                      <a:path w="855" h="207">
                        <a:moveTo>
                          <a:pt x="390" y="8"/>
                        </a:moveTo>
                        <a:lnTo>
                          <a:pt x="251" y="29"/>
                        </a:lnTo>
                        <a:lnTo>
                          <a:pt x="139" y="54"/>
                        </a:lnTo>
                        <a:lnTo>
                          <a:pt x="82" y="69"/>
                        </a:lnTo>
                        <a:lnTo>
                          <a:pt x="35" y="98"/>
                        </a:lnTo>
                        <a:lnTo>
                          <a:pt x="14" y="120"/>
                        </a:lnTo>
                        <a:lnTo>
                          <a:pt x="0" y="156"/>
                        </a:lnTo>
                        <a:lnTo>
                          <a:pt x="2" y="184"/>
                        </a:lnTo>
                        <a:lnTo>
                          <a:pt x="16" y="194"/>
                        </a:lnTo>
                        <a:lnTo>
                          <a:pt x="42" y="202"/>
                        </a:lnTo>
                        <a:lnTo>
                          <a:pt x="131" y="207"/>
                        </a:lnTo>
                        <a:lnTo>
                          <a:pt x="301" y="197"/>
                        </a:lnTo>
                        <a:lnTo>
                          <a:pt x="461" y="180"/>
                        </a:lnTo>
                        <a:lnTo>
                          <a:pt x="558" y="159"/>
                        </a:lnTo>
                        <a:lnTo>
                          <a:pt x="569" y="186"/>
                        </a:lnTo>
                        <a:lnTo>
                          <a:pt x="624" y="194"/>
                        </a:lnTo>
                        <a:lnTo>
                          <a:pt x="676" y="199"/>
                        </a:lnTo>
                        <a:lnTo>
                          <a:pt x="781" y="202"/>
                        </a:lnTo>
                        <a:lnTo>
                          <a:pt x="841" y="197"/>
                        </a:lnTo>
                        <a:lnTo>
                          <a:pt x="855" y="159"/>
                        </a:lnTo>
                        <a:lnTo>
                          <a:pt x="843" y="91"/>
                        </a:lnTo>
                        <a:lnTo>
                          <a:pt x="814" y="0"/>
                        </a:lnTo>
                        <a:lnTo>
                          <a:pt x="424" y="0"/>
                        </a:lnTo>
                        <a:lnTo>
                          <a:pt x="390" y="8"/>
                        </a:lnTo>
                        <a:close/>
                      </a:path>
                    </a:pathLst>
                  </a:custGeom>
                  <a:solidFill>
                    <a:srgbClr val="7F5F3F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sp>
                <p:nvSpPr>
                  <p:cNvPr id="282670" name="Freeform 46"/>
                  <p:cNvSpPr>
                    <a:spLocks/>
                  </p:cNvSpPr>
                  <p:nvPr/>
                </p:nvSpPr>
                <p:spPr bwMode="auto">
                  <a:xfrm>
                    <a:off x="4730" y="3212"/>
                    <a:ext cx="548" cy="554"/>
                  </a:xfrm>
                  <a:custGeom>
                    <a:avLst/>
                    <a:gdLst/>
                    <a:ahLst/>
                    <a:cxnLst>
                      <a:cxn ang="0">
                        <a:pos x="1041" y="68"/>
                      </a:cxn>
                      <a:cxn ang="0">
                        <a:pos x="1085" y="154"/>
                      </a:cxn>
                      <a:cxn ang="0">
                        <a:pos x="1090" y="185"/>
                      </a:cxn>
                      <a:cxn ang="0">
                        <a:pos x="1097" y="232"/>
                      </a:cxn>
                      <a:cxn ang="0">
                        <a:pos x="1085" y="288"/>
                      </a:cxn>
                      <a:cxn ang="0">
                        <a:pos x="1052" y="318"/>
                      </a:cxn>
                      <a:cxn ang="0">
                        <a:pos x="1019" y="339"/>
                      </a:cxn>
                      <a:cxn ang="0">
                        <a:pos x="968" y="342"/>
                      </a:cxn>
                      <a:cxn ang="0">
                        <a:pos x="869" y="342"/>
                      </a:cxn>
                      <a:cxn ang="0">
                        <a:pos x="768" y="347"/>
                      </a:cxn>
                      <a:cxn ang="0">
                        <a:pos x="675" y="333"/>
                      </a:cxn>
                      <a:cxn ang="0">
                        <a:pos x="619" y="323"/>
                      </a:cxn>
                      <a:cxn ang="0">
                        <a:pos x="510" y="302"/>
                      </a:cxn>
                      <a:cxn ang="0">
                        <a:pos x="428" y="277"/>
                      </a:cxn>
                      <a:cxn ang="0">
                        <a:pos x="344" y="251"/>
                      </a:cxn>
                      <a:cxn ang="0">
                        <a:pos x="266" y="211"/>
                      </a:cxn>
                      <a:cxn ang="0">
                        <a:pos x="289" y="267"/>
                      </a:cxn>
                      <a:cxn ang="0">
                        <a:pos x="322" y="347"/>
                      </a:cxn>
                      <a:cxn ang="0">
                        <a:pos x="334" y="460"/>
                      </a:cxn>
                      <a:cxn ang="0">
                        <a:pos x="344" y="546"/>
                      </a:cxn>
                      <a:cxn ang="0">
                        <a:pos x="383" y="665"/>
                      </a:cxn>
                      <a:cxn ang="0">
                        <a:pos x="438" y="813"/>
                      </a:cxn>
                      <a:cxn ang="0">
                        <a:pos x="489" y="932"/>
                      </a:cxn>
                      <a:cxn ang="0">
                        <a:pos x="553" y="1053"/>
                      </a:cxn>
                      <a:cxn ang="0">
                        <a:pos x="489" y="1099"/>
                      </a:cxn>
                      <a:cxn ang="0">
                        <a:pos x="329" y="1109"/>
                      </a:cxn>
                      <a:cxn ang="0">
                        <a:pos x="212" y="1099"/>
                      </a:cxn>
                      <a:cxn ang="0">
                        <a:pos x="157" y="1083"/>
                      </a:cxn>
                      <a:cxn ang="0">
                        <a:pos x="129" y="1069"/>
                      </a:cxn>
                      <a:cxn ang="0">
                        <a:pos x="145" y="951"/>
                      </a:cxn>
                      <a:cxn ang="0">
                        <a:pos x="134" y="794"/>
                      </a:cxn>
                      <a:cxn ang="0">
                        <a:pos x="117" y="567"/>
                      </a:cxn>
                      <a:cxn ang="0">
                        <a:pos x="106" y="424"/>
                      </a:cxn>
                      <a:cxn ang="0">
                        <a:pos x="84" y="323"/>
                      </a:cxn>
                      <a:cxn ang="0">
                        <a:pos x="73" y="302"/>
                      </a:cxn>
                      <a:cxn ang="0">
                        <a:pos x="28" y="277"/>
                      </a:cxn>
                      <a:cxn ang="0">
                        <a:pos x="7" y="225"/>
                      </a:cxn>
                      <a:cxn ang="0">
                        <a:pos x="0" y="154"/>
                      </a:cxn>
                      <a:cxn ang="0">
                        <a:pos x="7" y="98"/>
                      </a:cxn>
                      <a:cxn ang="0">
                        <a:pos x="28" y="61"/>
                      </a:cxn>
                      <a:cxn ang="0">
                        <a:pos x="157" y="47"/>
                      </a:cxn>
                      <a:cxn ang="0">
                        <a:pos x="428" y="26"/>
                      </a:cxn>
                      <a:cxn ang="0">
                        <a:pos x="543" y="0"/>
                      </a:cxn>
                      <a:cxn ang="0">
                        <a:pos x="730" y="16"/>
                      </a:cxn>
                      <a:cxn ang="0">
                        <a:pos x="885" y="26"/>
                      </a:cxn>
                      <a:cxn ang="0">
                        <a:pos x="1041" y="68"/>
                      </a:cxn>
                    </a:cxnLst>
                    <a:rect l="0" t="0" r="r" b="b"/>
                    <a:pathLst>
                      <a:path w="1097" h="1109">
                        <a:moveTo>
                          <a:pt x="1041" y="68"/>
                        </a:moveTo>
                        <a:lnTo>
                          <a:pt x="1085" y="154"/>
                        </a:lnTo>
                        <a:lnTo>
                          <a:pt x="1090" y="185"/>
                        </a:lnTo>
                        <a:lnTo>
                          <a:pt x="1097" y="232"/>
                        </a:lnTo>
                        <a:lnTo>
                          <a:pt x="1085" y="288"/>
                        </a:lnTo>
                        <a:lnTo>
                          <a:pt x="1052" y="318"/>
                        </a:lnTo>
                        <a:lnTo>
                          <a:pt x="1019" y="339"/>
                        </a:lnTo>
                        <a:lnTo>
                          <a:pt x="968" y="342"/>
                        </a:lnTo>
                        <a:lnTo>
                          <a:pt x="869" y="342"/>
                        </a:lnTo>
                        <a:lnTo>
                          <a:pt x="768" y="347"/>
                        </a:lnTo>
                        <a:lnTo>
                          <a:pt x="675" y="333"/>
                        </a:lnTo>
                        <a:lnTo>
                          <a:pt x="619" y="323"/>
                        </a:lnTo>
                        <a:lnTo>
                          <a:pt x="510" y="302"/>
                        </a:lnTo>
                        <a:lnTo>
                          <a:pt x="428" y="277"/>
                        </a:lnTo>
                        <a:lnTo>
                          <a:pt x="344" y="251"/>
                        </a:lnTo>
                        <a:lnTo>
                          <a:pt x="266" y="211"/>
                        </a:lnTo>
                        <a:lnTo>
                          <a:pt x="289" y="267"/>
                        </a:lnTo>
                        <a:lnTo>
                          <a:pt x="322" y="347"/>
                        </a:lnTo>
                        <a:lnTo>
                          <a:pt x="334" y="460"/>
                        </a:lnTo>
                        <a:lnTo>
                          <a:pt x="344" y="546"/>
                        </a:lnTo>
                        <a:lnTo>
                          <a:pt x="383" y="665"/>
                        </a:lnTo>
                        <a:lnTo>
                          <a:pt x="438" y="813"/>
                        </a:lnTo>
                        <a:lnTo>
                          <a:pt x="489" y="932"/>
                        </a:lnTo>
                        <a:lnTo>
                          <a:pt x="553" y="1053"/>
                        </a:lnTo>
                        <a:lnTo>
                          <a:pt x="489" y="1099"/>
                        </a:lnTo>
                        <a:lnTo>
                          <a:pt x="329" y="1109"/>
                        </a:lnTo>
                        <a:lnTo>
                          <a:pt x="212" y="1099"/>
                        </a:lnTo>
                        <a:lnTo>
                          <a:pt x="157" y="1083"/>
                        </a:lnTo>
                        <a:lnTo>
                          <a:pt x="129" y="1069"/>
                        </a:lnTo>
                        <a:lnTo>
                          <a:pt x="145" y="951"/>
                        </a:lnTo>
                        <a:lnTo>
                          <a:pt x="134" y="794"/>
                        </a:lnTo>
                        <a:lnTo>
                          <a:pt x="117" y="567"/>
                        </a:lnTo>
                        <a:lnTo>
                          <a:pt x="106" y="424"/>
                        </a:lnTo>
                        <a:lnTo>
                          <a:pt x="84" y="323"/>
                        </a:lnTo>
                        <a:lnTo>
                          <a:pt x="73" y="302"/>
                        </a:lnTo>
                        <a:lnTo>
                          <a:pt x="28" y="277"/>
                        </a:lnTo>
                        <a:lnTo>
                          <a:pt x="7" y="225"/>
                        </a:lnTo>
                        <a:lnTo>
                          <a:pt x="0" y="154"/>
                        </a:lnTo>
                        <a:lnTo>
                          <a:pt x="7" y="98"/>
                        </a:lnTo>
                        <a:lnTo>
                          <a:pt x="28" y="61"/>
                        </a:lnTo>
                        <a:lnTo>
                          <a:pt x="157" y="47"/>
                        </a:lnTo>
                        <a:lnTo>
                          <a:pt x="428" y="26"/>
                        </a:lnTo>
                        <a:lnTo>
                          <a:pt x="543" y="0"/>
                        </a:lnTo>
                        <a:lnTo>
                          <a:pt x="730" y="16"/>
                        </a:lnTo>
                        <a:lnTo>
                          <a:pt x="885" y="26"/>
                        </a:lnTo>
                        <a:lnTo>
                          <a:pt x="1041" y="68"/>
                        </a:lnTo>
                        <a:close/>
                      </a:path>
                    </a:pathLst>
                  </a:custGeom>
                  <a:solidFill>
                    <a:srgbClr val="3F5F00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</p:grpSp>
            <p:sp>
              <p:nvSpPr>
                <p:cNvPr id="282671" name="Freeform 47"/>
                <p:cNvSpPr>
                  <a:spLocks/>
                </p:cNvSpPr>
                <p:nvPr/>
              </p:nvSpPr>
              <p:spPr bwMode="auto">
                <a:xfrm>
                  <a:off x="4935" y="3447"/>
                  <a:ext cx="570" cy="409"/>
                </a:xfrm>
                <a:custGeom>
                  <a:avLst/>
                  <a:gdLst/>
                  <a:ahLst/>
                  <a:cxnLst>
                    <a:cxn ang="0">
                      <a:pos x="802" y="14"/>
                    </a:cxn>
                    <a:cxn ang="0">
                      <a:pos x="1139" y="741"/>
                    </a:cxn>
                    <a:cxn ang="0">
                      <a:pos x="1127" y="757"/>
                    </a:cxn>
                    <a:cxn ang="0">
                      <a:pos x="1101" y="744"/>
                    </a:cxn>
                    <a:cxn ang="0">
                      <a:pos x="780" y="43"/>
                    </a:cxn>
                    <a:cxn ang="0">
                      <a:pos x="761" y="35"/>
                    </a:cxn>
                    <a:cxn ang="0">
                      <a:pos x="637" y="32"/>
                    </a:cxn>
                    <a:cxn ang="0">
                      <a:pos x="477" y="37"/>
                    </a:cxn>
                    <a:cxn ang="0">
                      <a:pos x="337" y="45"/>
                    </a:cxn>
                    <a:cxn ang="0">
                      <a:pos x="295" y="56"/>
                    </a:cxn>
                    <a:cxn ang="0">
                      <a:pos x="269" y="74"/>
                    </a:cxn>
                    <a:cxn ang="0">
                      <a:pos x="253" y="96"/>
                    </a:cxn>
                    <a:cxn ang="0">
                      <a:pos x="31" y="810"/>
                    </a:cxn>
                    <a:cxn ang="0">
                      <a:pos x="13" y="818"/>
                    </a:cxn>
                    <a:cxn ang="0">
                      <a:pos x="0" y="802"/>
                    </a:cxn>
                    <a:cxn ang="0">
                      <a:pos x="220" y="92"/>
                    </a:cxn>
                    <a:cxn ang="0">
                      <a:pos x="243" y="53"/>
                    </a:cxn>
                    <a:cxn ang="0">
                      <a:pos x="262" y="37"/>
                    </a:cxn>
                    <a:cxn ang="0">
                      <a:pos x="281" y="27"/>
                    </a:cxn>
                    <a:cxn ang="0">
                      <a:pos x="305" y="18"/>
                    </a:cxn>
                    <a:cxn ang="0">
                      <a:pos x="352" y="14"/>
                    </a:cxn>
                    <a:cxn ang="0">
                      <a:pos x="502" y="5"/>
                    </a:cxn>
                    <a:cxn ang="0">
                      <a:pos x="665" y="0"/>
                    </a:cxn>
                    <a:cxn ang="0">
                      <a:pos x="743" y="2"/>
                    </a:cxn>
                    <a:cxn ang="0">
                      <a:pos x="781" y="5"/>
                    </a:cxn>
                    <a:cxn ang="0">
                      <a:pos x="802" y="14"/>
                    </a:cxn>
                  </a:cxnLst>
                  <a:rect l="0" t="0" r="r" b="b"/>
                  <a:pathLst>
                    <a:path w="1139" h="818">
                      <a:moveTo>
                        <a:pt x="802" y="14"/>
                      </a:moveTo>
                      <a:lnTo>
                        <a:pt x="1139" y="741"/>
                      </a:lnTo>
                      <a:lnTo>
                        <a:pt x="1127" y="757"/>
                      </a:lnTo>
                      <a:lnTo>
                        <a:pt x="1101" y="744"/>
                      </a:lnTo>
                      <a:lnTo>
                        <a:pt x="780" y="43"/>
                      </a:lnTo>
                      <a:lnTo>
                        <a:pt x="761" y="35"/>
                      </a:lnTo>
                      <a:lnTo>
                        <a:pt x="637" y="32"/>
                      </a:lnTo>
                      <a:lnTo>
                        <a:pt x="477" y="37"/>
                      </a:lnTo>
                      <a:lnTo>
                        <a:pt x="337" y="45"/>
                      </a:lnTo>
                      <a:lnTo>
                        <a:pt x="295" y="56"/>
                      </a:lnTo>
                      <a:lnTo>
                        <a:pt x="269" y="74"/>
                      </a:lnTo>
                      <a:lnTo>
                        <a:pt x="253" y="96"/>
                      </a:lnTo>
                      <a:lnTo>
                        <a:pt x="31" y="810"/>
                      </a:lnTo>
                      <a:lnTo>
                        <a:pt x="13" y="818"/>
                      </a:lnTo>
                      <a:lnTo>
                        <a:pt x="0" y="802"/>
                      </a:lnTo>
                      <a:lnTo>
                        <a:pt x="220" y="92"/>
                      </a:lnTo>
                      <a:lnTo>
                        <a:pt x="243" y="53"/>
                      </a:lnTo>
                      <a:lnTo>
                        <a:pt x="262" y="37"/>
                      </a:lnTo>
                      <a:lnTo>
                        <a:pt x="281" y="27"/>
                      </a:lnTo>
                      <a:lnTo>
                        <a:pt x="305" y="18"/>
                      </a:lnTo>
                      <a:lnTo>
                        <a:pt x="352" y="14"/>
                      </a:lnTo>
                      <a:lnTo>
                        <a:pt x="502" y="5"/>
                      </a:lnTo>
                      <a:lnTo>
                        <a:pt x="665" y="0"/>
                      </a:lnTo>
                      <a:lnTo>
                        <a:pt x="743" y="2"/>
                      </a:lnTo>
                      <a:lnTo>
                        <a:pt x="781" y="5"/>
                      </a:lnTo>
                      <a:lnTo>
                        <a:pt x="802" y="14"/>
                      </a:lnTo>
                      <a:close/>
                    </a:path>
                  </a:pathLst>
                </a:custGeom>
                <a:solidFill>
                  <a:srgbClr val="5F3F1F"/>
                </a:solidFill>
                <a:ln w="11113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106668" tIns="53335" rIns="106668" bIns="53335">
                  <a:spAutoFit/>
                </a:bodyPr>
                <a:lstStyle/>
                <a:p>
                  <a:endParaRPr lang="es-ES"/>
                </a:p>
              </p:txBody>
            </p:sp>
            <p:grpSp>
              <p:nvGrpSpPr>
                <p:cNvPr id="282672" name="Group 48"/>
                <p:cNvGrpSpPr>
                  <a:grpSpLocks/>
                </p:cNvGrpSpPr>
                <p:nvPr/>
              </p:nvGrpSpPr>
              <p:grpSpPr bwMode="auto">
                <a:xfrm>
                  <a:off x="4152" y="2797"/>
                  <a:ext cx="461" cy="418"/>
                  <a:chOff x="4152" y="2797"/>
                  <a:chExt cx="461" cy="418"/>
                </a:xfrm>
              </p:grpSpPr>
              <p:grpSp>
                <p:nvGrpSpPr>
                  <p:cNvPr id="282673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4152" y="2797"/>
                    <a:ext cx="461" cy="418"/>
                    <a:chOff x="4152" y="2797"/>
                    <a:chExt cx="461" cy="418"/>
                  </a:xfrm>
                </p:grpSpPr>
                <p:sp>
                  <p:nvSpPr>
                    <p:cNvPr id="282674" name="Oval 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52" y="2797"/>
                      <a:ext cx="461" cy="418"/>
                    </a:xfrm>
                    <a:prstGeom prst="ellipse">
                      <a:avLst/>
                    </a:prstGeom>
                    <a:solidFill>
                      <a:srgbClr val="9F9FBF"/>
                    </a:solidFill>
                    <a:ln w="11113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  <p:sp>
                  <p:nvSpPr>
                    <p:cNvPr id="282675" name="Oval 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81" y="2800"/>
                      <a:ext cx="413" cy="372"/>
                    </a:xfrm>
                    <a:prstGeom prst="ellipse">
                      <a:avLst/>
                    </a:prstGeom>
                    <a:solidFill>
                      <a:srgbClr val="BFBFD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  <p:sp>
                  <p:nvSpPr>
                    <p:cNvPr id="282676" name="Oval 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55" y="2821"/>
                      <a:ext cx="320" cy="284"/>
                    </a:xfrm>
                    <a:prstGeom prst="ellipse">
                      <a:avLst/>
                    </a:prstGeom>
                    <a:solidFill>
                      <a:srgbClr val="DFDFF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</p:grpSp>
              <p:sp>
                <p:nvSpPr>
                  <p:cNvPr id="282677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4415" y="2863"/>
                    <a:ext cx="82" cy="75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</p:grpSp>
            <p:grpSp>
              <p:nvGrpSpPr>
                <p:cNvPr id="282678" name="Group 54"/>
                <p:cNvGrpSpPr>
                  <a:grpSpLocks/>
                </p:cNvGrpSpPr>
                <p:nvPr/>
              </p:nvGrpSpPr>
              <p:grpSpPr bwMode="auto">
                <a:xfrm>
                  <a:off x="3834" y="2935"/>
                  <a:ext cx="647" cy="299"/>
                  <a:chOff x="3834" y="2935"/>
                  <a:chExt cx="647" cy="299"/>
                </a:xfrm>
              </p:grpSpPr>
              <p:sp>
                <p:nvSpPr>
                  <p:cNvPr id="282679" name="Freeform 55"/>
                  <p:cNvSpPr>
                    <a:spLocks/>
                  </p:cNvSpPr>
                  <p:nvPr/>
                </p:nvSpPr>
                <p:spPr bwMode="auto">
                  <a:xfrm>
                    <a:off x="3986" y="2935"/>
                    <a:ext cx="495" cy="281"/>
                  </a:xfrm>
                  <a:custGeom>
                    <a:avLst/>
                    <a:gdLst/>
                    <a:ahLst/>
                    <a:cxnLst>
                      <a:cxn ang="0">
                        <a:pos x="35" y="539"/>
                      </a:cxn>
                      <a:cxn ang="0">
                        <a:pos x="49" y="557"/>
                      </a:cxn>
                      <a:cxn ang="0">
                        <a:pos x="76" y="562"/>
                      </a:cxn>
                      <a:cxn ang="0">
                        <a:pos x="563" y="308"/>
                      </a:cxn>
                      <a:cxn ang="0">
                        <a:pos x="608" y="313"/>
                      </a:cxn>
                      <a:cxn ang="0">
                        <a:pos x="690" y="316"/>
                      </a:cxn>
                      <a:cxn ang="0">
                        <a:pos x="787" y="287"/>
                      </a:cxn>
                      <a:cxn ang="0">
                        <a:pos x="949" y="271"/>
                      </a:cxn>
                      <a:cxn ang="0">
                        <a:pos x="952" y="244"/>
                      </a:cxn>
                      <a:cxn ang="0">
                        <a:pos x="796" y="247"/>
                      </a:cxn>
                      <a:cxn ang="0">
                        <a:pos x="957" y="223"/>
                      </a:cxn>
                      <a:cxn ang="0">
                        <a:pos x="983" y="202"/>
                      </a:cxn>
                      <a:cxn ang="0">
                        <a:pos x="902" y="191"/>
                      </a:cxn>
                      <a:cxn ang="0">
                        <a:pos x="792" y="191"/>
                      </a:cxn>
                      <a:cxn ang="0">
                        <a:pos x="983" y="157"/>
                      </a:cxn>
                      <a:cxn ang="0">
                        <a:pos x="980" y="133"/>
                      </a:cxn>
                      <a:cxn ang="0">
                        <a:pos x="921" y="125"/>
                      </a:cxn>
                      <a:cxn ang="0">
                        <a:pos x="775" y="159"/>
                      </a:cxn>
                      <a:cxn ang="0">
                        <a:pos x="930" y="94"/>
                      </a:cxn>
                      <a:cxn ang="0">
                        <a:pos x="938" y="59"/>
                      </a:cxn>
                      <a:cxn ang="0">
                        <a:pos x="902" y="45"/>
                      </a:cxn>
                      <a:cxn ang="0">
                        <a:pos x="730" y="112"/>
                      </a:cxn>
                      <a:cxn ang="0">
                        <a:pos x="686" y="130"/>
                      </a:cxn>
                      <a:cxn ang="0">
                        <a:pos x="711" y="88"/>
                      </a:cxn>
                      <a:cxn ang="0">
                        <a:pos x="707" y="17"/>
                      </a:cxn>
                      <a:cxn ang="0">
                        <a:pos x="634" y="4"/>
                      </a:cxn>
                      <a:cxn ang="0">
                        <a:pos x="610" y="96"/>
                      </a:cxn>
                      <a:cxn ang="0">
                        <a:pos x="563" y="157"/>
                      </a:cxn>
                      <a:cxn ang="0">
                        <a:pos x="533" y="216"/>
                      </a:cxn>
                      <a:cxn ang="0">
                        <a:pos x="533" y="263"/>
                      </a:cxn>
                      <a:cxn ang="0">
                        <a:pos x="80" y="490"/>
                      </a:cxn>
                      <a:cxn ang="0">
                        <a:pos x="64" y="429"/>
                      </a:cxn>
                    </a:cxnLst>
                    <a:rect l="0" t="0" r="r" b="b"/>
                    <a:pathLst>
                      <a:path w="989" h="562">
                        <a:moveTo>
                          <a:pt x="0" y="462"/>
                        </a:moveTo>
                        <a:lnTo>
                          <a:pt x="35" y="539"/>
                        </a:lnTo>
                        <a:lnTo>
                          <a:pt x="42" y="552"/>
                        </a:lnTo>
                        <a:lnTo>
                          <a:pt x="49" y="557"/>
                        </a:lnTo>
                        <a:lnTo>
                          <a:pt x="59" y="562"/>
                        </a:lnTo>
                        <a:lnTo>
                          <a:pt x="76" y="562"/>
                        </a:lnTo>
                        <a:lnTo>
                          <a:pt x="95" y="555"/>
                        </a:lnTo>
                        <a:lnTo>
                          <a:pt x="563" y="308"/>
                        </a:lnTo>
                        <a:lnTo>
                          <a:pt x="591" y="300"/>
                        </a:lnTo>
                        <a:lnTo>
                          <a:pt x="608" y="313"/>
                        </a:lnTo>
                        <a:lnTo>
                          <a:pt x="639" y="324"/>
                        </a:lnTo>
                        <a:lnTo>
                          <a:pt x="690" y="316"/>
                        </a:lnTo>
                        <a:lnTo>
                          <a:pt x="747" y="300"/>
                        </a:lnTo>
                        <a:lnTo>
                          <a:pt x="787" y="287"/>
                        </a:lnTo>
                        <a:lnTo>
                          <a:pt x="912" y="276"/>
                        </a:lnTo>
                        <a:lnTo>
                          <a:pt x="949" y="271"/>
                        </a:lnTo>
                        <a:lnTo>
                          <a:pt x="961" y="260"/>
                        </a:lnTo>
                        <a:lnTo>
                          <a:pt x="952" y="244"/>
                        </a:lnTo>
                        <a:lnTo>
                          <a:pt x="912" y="239"/>
                        </a:lnTo>
                        <a:lnTo>
                          <a:pt x="796" y="247"/>
                        </a:lnTo>
                        <a:lnTo>
                          <a:pt x="792" y="236"/>
                        </a:lnTo>
                        <a:lnTo>
                          <a:pt x="957" y="223"/>
                        </a:lnTo>
                        <a:lnTo>
                          <a:pt x="983" y="213"/>
                        </a:lnTo>
                        <a:lnTo>
                          <a:pt x="983" y="202"/>
                        </a:lnTo>
                        <a:lnTo>
                          <a:pt x="966" y="189"/>
                        </a:lnTo>
                        <a:lnTo>
                          <a:pt x="902" y="191"/>
                        </a:lnTo>
                        <a:lnTo>
                          <a:pt x="792" y="202"/>
                        </a:lnTo>
                        <a:lnTo>
                          <a:pt x="792" y="191"/>
                        </a:lnTo>
                        <a:lnTo>
                          <a:pt x="971" y="162"/>
                        </a:lnTo>
                        <a:lnTo>
                          <a:pt x="983" y="157"/>
                        </a:lnTo>
                        <a:lnTo>
                          <a:pt x="989" y="146"/>
                        </a:lnTo>
                        <a:lnTo>
                          <a:pt x="980" y="133"/>
                        </a:lnTo>
                        <a:lnTo>
                          <a:pt x="964" y="128"/>
                        </a:lnTo>
                        <a:lnTo>
                          <a:pt x="921" y="125"/>
                        </a:lnTo>
                        <a:lnTo>
                          <a:pt x="831" y="143"/>
                        </a:lnTo>
                        <a:lnTo>
                          <a:pt x="775" y="159"/>
                        </a:lnTo>
                        <a:lnTo>
                          <a:pt x="773" y="151"/>
                        </a:lnTo>
                        <a:lnTo>
                          <a:pt x="930" y="94"/>
                        </a:lnTo>
                        <a:lnTo>
                          <a:pt x="938" y="77"/>
                        </a:lnTo>
                        <a:lnTo>
                          <a:pt x="938" y="59"/>
                        </a:lnTo>
                        <a:lnTo>
                          <a:pt x="930" y="45"/>
                        </a:lnTo>
                        <a:lnTo>
                          <a:pt x="902" y="45"/>
                        </a:lnTo>
                        <a:lnTo>
                          <a:pt x="869" y="53"/>
                        </a:lnTo>
                        <a:lnTo>
                          <a:pt x="730" y="112"/>
                        </a:lnTo>
                        <a:lnTo>
                          <a:pt x="702" y="125"/>
                        </a:lnTo>
                        <a:lnTo>
                          <a:pt x="686" y="130"/>
                        </a:lnTo>
                        <a:lnTo>
                          <a:pt x="686" y="117"/>
                        </a:lnTo>
                        <a:lnTo>
                          <a:pt x="711" y="88"/>
                        </a:lnTo>
                        <a:lnTo>
                          <a:pt x="718" y="49"/>
                        </a:lnTo>
                        <a:lnTo>
                          <a:pt x="707" y="17"/>
                        </a:lnTo>
                        <a:lnTo>
                          <a:pt x="676" y="0"/>
                        </a:lnTo>
                        <a:lnTo>
                          <a:pt x="634" y="4"/>
                        </a:lnTo>
                        <a:lnTo>
                          <a:pt x="615" y="49"/>
                        </a:lnTo>
                        <a:lnTo>
                          <a:pt x="610" y="96"/>
                        </a:lnTo>
                        <a:lnTo>
                          <a:pt x="587" y="136"/>
                        </a:lnTo>
                        <a:lnTo>
                          <a:pt x="563" y="157"/>
                        </a:lnTo>
                        <a:lnTo>
                          <a:pt x="546" y="183"/>
                        </a:lnTo>
                        <a:lnTo>
                          <a:pt x="533" y="216"/>
                        </a:lnTo>
                        <a:lnTo>
                          <a:pt x="530" y="252"/>
                        </a:lnTo>
                        <a:lnTo>
                          <a:pt x="533" y="263"/>
                        </a:lnTo>
                        <a:lnTo>
                          <a:pt x="90" y="498"/>
                        </a:lnTo>
                        <a:lnTo>
                          <a:pt x="80" y="490"/>
                        </a:lnTo>
                        <a:lnTo>
                          <a:pt x="71" y="465"/>
                        </a:lnTo>
                        <a:lnTo>
                          <a:pt x="64" y="429"/>
                        </a:lnTo>
                        <a:lnTo>
                          <a:pt x="0" y="462"/>
                        </a:lnTo>
                        <a:close/>
                      </a:path>
                    </a:pathLst>
                  </a:custGeom>
                  <a:solidFill>
                    <a:srgbClr val="FF9F9F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sp>
                <p:nvSpPr>
                  <p:cNvPr id="282680" name="Freeform 56"/>
                  <p:cNvSpPr>
                    <a:spLocks/>
                  </p:cNvSpPr>
                  <p:nvPr/>
                </p:nvSpPr>
                <p:spPr bwMode="auto">
                  <a:xfrm>
                    <a:off x="3834" y="2940"/>
                    <a:ext cx="206" cy="294"/>
                  </a:xfrm>
                  <a:custGeom>
                    <a:avLst/>
                    <a:gdLst/>
                    <a:ahLst/>
                    <a:cxnLst>
                      <a:cxn ang="0">
                        <a:pos x="386" y="473"/>
                      </a:cxn>
                      <a:cxn ang="0">
                        <a:pos x="398" y="429"/>
                      </a:cxn>
                      <a:cxn ang="0">
                        <a:pos x="405" y="408"/>
                      </a:cxn>
                      <a:cxn ang="0">
                        <a:pos x="408" y="399"/>
                      </a:cxn>
                      <a:cxn ang="0">
                        <a:pos x="412" y="383"/>
                      </a:cxn>
                      <a:cxn ang="0">
                        <a:pos x="403" y="365"/>
                      </a:cxn>
                      <a:cxn ang="0">
                        <a:pos x="389" y="349"/>
                      </a:cxn>
                      <a:cxn ang="0">
                        <a:pos x="366" y="336"/>
                      </a:cxn>
                      <a:cxn ang="0">
                        <a:pos x="344" y="322"/>
                      </a:cxn>
                      <a:cxn ang="0">
                        <a:pos x="320" y="293"/>
                      </a:cxn>
                      <a:cxn ang="0">
                        <a:pos x="283" y="235"/>
                      </a:cxn>
                      <a:cxn ang="0">
                        <a:pos x="262" y="195"/>
                      </a:cxn>
                      <a:cxn ang="0">
                        <a:pos x="236" y="146"/>
                      </a:cxn>
                      <a:cxn ang="0">
                        <a:pos x="217" y="100"/>
                      </a:cxn>
                      <a:cxn ang="0">
                        <a:pos x="201" y="69"/>
                      </a:cxn>
                      <a:cxn ang="0">
                        <a:pos x="181" y="48"/>
                      </a:cxn>
                      <a:cxn ang="0">
                        <a:pos x="161" y="28"/>
                      </a:cxn>
                      <a:cxn ang="0">
                        <a:pos x="137" y="10"/>
                      </a:cxn>
                      <a:cxn ang="0">
                        <a:pos x="116" y="2"/>
                      </a:cxn>
                      <a:cxn ang="0">
                        <a:pos x="87" y="0"/>
                      </a:cxn>
                      <a:cxn ang="0">
                        <a:pos x="61" y="0"/>
                      </a:cxn>
                      <a:cxn ang="0">
                        <a:pos x="42" y="10"/>
                      </a:cxn>
                      <a:cxn ang="0">
                        <a:pos x="33" y="23"/>
                      </a:cxn>
                      <a:cxn ang="0">
                        <a:pos x="14" y="44"/>
                      </a:cxn>
                      <a:cxn ang="0">
                        <a:pos x="0" y="79"/>
                      </a:cxn>
                      <a:cxn ang="0">
                        <a:pos x="0" y="109"/>
                      </a:cxn>
                      <a:cxn ang="0">
                        <a:pos x="0" y="148"/>
                      </a:cxn>
                      <a:cxn ang="0">
                        <a:pos x="8" y="187"/>
                      </a:cxn>
                      <a:cxn ang="0">
                        <a:pos x="31" y="240"/>
                      </a:cxn>
                      <a:cxn ang="0">
                        <a:pos x="64" y="314"/>
                      </a:cxn>
                      <a:cxn ang="0">
                        <a:pos x="92" y="381"/>
                      </a:cxn>
                      <a:cxn ang="0">
                        <a:pos x="116" y="412"/>
                      </a:cxn>
                      <a:cxn ang="0">
                        <a:pos x="160" y="476"/>
                      </a:cxn>
                      <a:cxn ang="0">
                        <a:pos x="194" y="529"/>
                      </a:cxn>
                      <a:cxn ang="0">
                        <a:pos x="234" y="571"/>
                      </a:cxn>
                      <a:cxn ang="0">
                        <a:pos x="254" y="588"/>
                      </a:cxn>
                      <a:cxn ang="0">
                        <a:pos x="264" y="559"/>
                      </a:cxn>
                      <a:cxn ang="0">
                        <a:pos x="278" y="508"/>
                      </a:cxn>
                      <a:cxn ang="0">
                        <a:pos x="292" y="477"/>
                      </a:cxn>
                      <a:cxn ang="0">
                        <a:pos x="314" y="452"/>
                      </a:cxn>
                      <a:cxn ang="0">
                        <a:pos x="366" y="424"/>
                      </a:cxn>
                      <a:cxn ang="0">
                        <a:pos x="372" y="421"/>
                      </a:cxn>
                      <a:cxn ang="0">
                        <a:pos x="386" y="473"/>
                      </a:cxn>
                    </a:cxnLst>
                    <a:rect l="0" t="0" r="r" b="b"/>
                    <a:pathLst>
                      <a:path w="412" h="588">
                        <a:moveTo>
                          <a:pt x="386" y="473"/>
                        </a:moveTo>
                        <a:lnTo>
                          <a:pt x="398" y="429"/>
                        </a:lnTo>
                        <a:lnTo>
                          <a:pt x="405" y="408"/>
                        </a:lnTo>
                        <a:lnTo>
                          <a:pt x="408" y="399"/>
                        </a:lnTo>
                        <a:lnTo>
                          <a:pt x="412" y="383"/>
                        </a:lnTo>
                        <a:lnTo>
                          <a:pt x="403" y="365"/>
                        </a:lnTo>
                        <a:lnTo>
                          <a:pt x="389" y="349"/>
                        </a:lnTo>
                        <a:lnTo>
                          <a:pt x="366" y="336"/>
                        </a:lnTo>
                        <a:lnTo>
                          <a:pt x="344" y="322"/>
                        </a:lnTo>
                        <a:lnTo>
                          <a:pt x="320" y="293"/>
                        </a:lnTo>
                        <a:lnTo>
                          <a:pt x="283" y="235"/>
                        </a:lnTo>
                        <a:lnTo>
                          <a:pt x="262" y="195"/>
                        </a:lnTo>
                        <a:lnTo>
                          <a:pt x="236" y="146"/>
                        </a:lnTo>
                        <a:lnTo>
                          <a:pt x="217" y="100"/>
                        </a:lnTo>
                        <a:lnTo>
                          <a:pt x="201" y="69"/>
                        </a:lnTo>
                        <a:lnTo>
                          <a:pt x="181" y="48"/>
                        </a:lnTo>
                        <a:lnTo>
                          <a:pt x="161" y="28"/>
                        </a:lnTo>
                        <a:lnTo>
                          <a:pt x="137" y="10"/>
                        </a:lnTo>
                        <a:lnTo>
                          <a:pt x="116" y="2"/>
                        </a:lnTo>
                        <a:lnTo>
                          <a:pt x="87" y="0"/>
                        </a:lnTo>
                        <a:lnTo>
                          <a:pt x="61" y="0"/>
                        </a:lnTo>
                        <a:lnTo>
                          <a:pt x="42" y="10"/>
                        </a:lnTo>
                        <a:lnTo>
                          <a:pt x="33" y="23"/>
                        </a:lnTo>
                        <a:lnTo>
                          <a:pt x="14" y="44"/>
                        </a:lnTo>
                        <a:lnTo>
                          <a:pt x="0" y="79"/>
                        </a:lnTo>
                        <a:lnTo>
                          <a:pt x="0" y="109"/>
                        </a:lnTo>
                        <a:lnTo>
                          <a:pt x="0" y="148"/>
                        </a:lnTo>
                        <a:lnTo>
                          <a:pt x="8" y="187"/>
                        </a:lnTo>
                        <a:lnTo>
                          <a:pt x="31" y="240"/>
                        </a:lnTo>
                        <a:lnTo>
                          <a:pt x="64" y="314"/>
                        </a:lnTo>
                        <a:lnTo>
                          <a:pt x="92" y="381"/>
                        </a:lnTo>
                        <a:lnTo>
                          <a:pt x="116" y="412"/>
                        </a:lnTo>
                        <a:lnTo>
                          <a:pt x="160" y="476"/>
                        </a:lnTo>
                        <a:lnTo>
                          <a:pt x="194" y="529"/>
                        </a:lnTo>
                        <a:lnTo>
                          <a:pt x="234" y="571"/>
                        </a:lnTo>
                        <a:lnTo>
                          <a:pt x="254" y="588"/>
                        </a:lnTo>
                        <a:lnTo>
                          <a:pt x="264" y="559"/>
                        </a:lnTo>
                        <a:lnTo>
                          <a:pt x="278" y="508"/>
                        </a:lnTo>
                        <a:lnTo>
                          <a:pt x="292" y="477"/>
                        </a:lnTo>
                        <a:lnTo>
                          <a:pt x="314" y="452"/>
                        </a:lnTo>
                        <a:lnTo>
                          <a:pt x="366" y="424"/>
                        </a:lnTo>
                        <a:lnTo>
                          <a:pt x="372" y="421"/>
                        </a:lnTo>
                        <a:lnTo>
                          <a:pt x="386" y="473"/>
                        </a:lnTo>
                        <a:close/>
                      </a:path>
                    </a:pathLst>
                  </a:custGeom>
                  <a:solidFill>
                    <a:srgbClr val="9F3FDF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sp>
                <p:nvSpPr>
                  <p:cNvPr id="282681" name="Freeform 57"/>
                  <p:cNvSpPr>
                    <a:spLocks/>
                  </p:cNvSpPr>
                  <p:nvPr/>
                </p:nvSpPr>
                <p:spPr bwMode="auto">
                  <a:xfrm>
                    <a:off x="3961" y="3171"/>
                    <a:ext cx="45" cy="62"/>
                  </a:xfrm>
                  <a:custGeom>
                    <a:avLst/>
                    <a:gdLst/>
                    <a:ahLst/>
                    <a:cxnLst>
                      <a:cxn ang="0">
                        <a:pos x="55" y="0"/>
                      </a:cxn>
                      <a:cxn ang="0">
                        <a:pos x="36" y="23"/>
                      </a:cxn>
                      <a:cxn ang="0">
                        <a:pos x="24" y="52"/>
                      </a:cxn>
                      <a:cxn ang="0">
                        <a:pos x="10" y="100"/>
                      </a:cxn>
                      <a:cxn ang="0">
                        <a:pos x="0" y="124"/>
                      </a:cxn>
                      <a:cxn ang="0">
                        <a:pos x="0" y="126"/>
                      </a:cxn>
                      <a:cxn ang="0">
                        <a:pos x="27" y="121"/>
                      </a:cxn>
                      <a:cxn ang="0">
                        <a:pos x="66" y="98"/>
                      </a:cxn>
                      <a:cxn ang="0">
                        <a:pos x="83" y="82"/>
                      </a:cxn>
                      <a:cxn ang="0">
                        <a:pos x="90" y="73"/>
                      </a:cxn>
                      <a:cxn ang="0">
                        <a:pos x="76" y="42"/>
                      </a:cxn>
                      <a:cxn ang="0">
                        <a:pos x="55" y="0"/>
                      </a:cxn>
                    </a:cxnLst>
                    <a:rect l="0" t="0" r="r" b="b"/>
                    <a:pathLst>
                      <a:path w="90" h="126">
                        <a:moveTo>
                          <a:pt x="55" y="0"/>
                        </a:moveTo>
                        <a:lnTo>
                          <a:pt x="36" y="23"/>
                        </a:lnTo>
                        <a:lnTo>
                          <a:pt x="24" y="52"/>
                        </a:lnTo>
                        <a:lnTo>
                          <a:pt x="10" y="100"/>
                        </a:lnTo>
                        <a:lnTo>
                          <a:pt x="0" y="124"/>
                        </a:lnTo>
                        <a:lnTo>
                          <a:pt x="0" y="126"/>
                        </a:lnTo>
                        <a:lnTo>
                          <a:pt x="27" y="121"/>
                        </a:lnTo>
                        <a:lnTo>
                          <a:pt x="66" y="98"/>
                        </a:lnTo>
                        <a:lnTo>
                          <a:pt x="83" y="82"/>
                        </a:lnTo>
                        <a:lnTo>
                          <a:pt x="90" y="73"/>
                        </a:lnTo>
                        <a:lnTo>
                          <a:pt x="76" y="42"/>
                        </a:lnTo>
                        <a:lnTo>
                          <a:pt x="55" y="0"/>
                        </a:lnTo>
                        <a:close/>
                      </a:path>
                    </a:pathLst>
                  </a:custGeom>
                  <a:solidFill>
                    <a:srgbClr val="7F00DF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</p:grpSp>
            <p:grpSp>
              <p:nvGrpSpPr>
                <p:cNvPr id="282682" name="Group 58"/>
                <p:cNvGrpSpPr>
                  <a:grpSpLocks/>
                </p:cNvGrpSpPr>
                <p:nvPr/>
              </p:nvGrpSpPr>
              <p:grpSpPr bwMode="auto">
                <a:xfrm>
                  <a:off x="4695" y="2818"/>
                  <a:ext cx="619" cy="507"/>
                  <a:chOff x="4695" y="2818"/>
                  <a:chExt cx="619" cy="507"/>
                </a:xfrm>
              </p:grpSpPr>
              <p:sp>
                <p:nvSpPr>
                  <p:cNvPr id="282683" name="Freeform 59"/>
                  <p:cNvSpPr>
                    <a:spLocks/>
                  </p:cNvSpPr>
                  <p:nvPr/>
                </p:nvSpPr>
                <p:spPr bwMode="auto">
                  <a:xfrm>
                    <a:off x="4695" y="2904"/>
                    <a:ext cx="334" cy="305"/>
                  </a:xfrm>
                  <a:custGeom>
                    <a:avLst/>
                    <a:gdLst/>
                    <a:ahLst/>
                    <a:cxnLst>
                      <a:cxn ang="0">
                        <a:pos x="0" y="93"/>
                      </a:cxn>
                      <a:cxn ang="0">
                        <a:pos x="223" y="0"/>
                      </a:cxn>
                      <a:cxn ang="0">
                        <a:pos x="303" y="249"/>
                      </a:cxn>
                      <a:cxn ang="0">
                        <a:pos x="360" y="381"/>
                      </a:cxn>
                      <a:cxn ang="0">
                        <a:pos x="457" y="276"/>
                      </a:cxn>
                      <a:cxn ang="0">
                        <a:pos x="513" y="210"/>
                      </a:cxn>
                      <a:cxn ang="0">
                        <a:pos x="563" y="180"/>
                      </a:cxn>
                      <a:cxn ang="0">
                        <a:pos x="594" y="170"/>
                      </a:cxn>
                      <a:cxn ang="0">
                        <a:pos x="627" y="175"/>
                      </a:cxn>
                      <a:cxn ang="0">
                        <a:pos x="660" y="201"/>
                      </a:cxn>
                      <a:cxn ang="0">
                        <a:pos x="669" y="228"/>
                      </a:cxn>
                      <a:cxn ang="0">
                        <a:pos x="662" y="329"/>
                      </a:cxn>
                      <a:cxn ang="0">
                        <a:pos x="377" y="609"/>
                      </a:cxn>
                      <a:cxn ang="0">
                        <a:pos x="337" y="610"/>
                      </a:cxn>
                      <a:cxn ang="0">
                        <a:pos x="285" y="583"/>
                      </a:cxn>
                      <a:cxn ang="0">
                        <a:pos x="242" y="541"/>
                      </a:cxn>
                      <a:cxn ang="0">
                        <a:pos x="122" y="368"/>
                      </a:cxn>
                      <a:cxn ang="0">
                        <a:pos x="0" y="93"/>
                      </a:cxn>
                    </a:cxnLst>
                    <a:rect l="0" t="0" r="r" b="b"/>
                    <a:pathLst>
                      <a:path w="669" h="610">
                        <a:moveTo>
                          <a:pt x="0" y="93"/>
                        </a:moveTo>
                        <a:lnTo>
                          <a:pt x="223" y="0"/>
                        </a:lnTo>
                        <a:lnTo>
                          <a:pt x="303" y="249"/>
                        </a:lnTo>
                        <a:lnTo>
                          <a:pt x="360" y="381"/>
                        </a:lnTo>
                        <a:lnTo>
                          <a:pt x="457" y="276"/>
                        </a:lnTo>
                        <a:lnTo>
                          <a:pt x="513" y="210"/>
                        </a:lnTo>
                        <a:lnTo>
                          <a:pt x="563" y="180"/>
                        </a:lnTo>
                        <a:lnTo>
                          <a:pt x="594" y="170"/>
                        </a:lnTo>
                        <a:lnTo>
                          <a:pt x="627" y="175"/>
                        </a:lnTo>
                        <a:lnTo>
                          <a:pt x="660" y="201"/>
                        </a:lnTo>
                        <a:lnTo>
                          <a:pt x="669" y="228"/>
                        </a:lnTo>
                        <a:lnTo>
                          <a:pt x="662" y="329"/>
                        </a:lnTo>
                        <a:lnTo>
                          <a:pt x="377" y="609"/>
                        </a:lnTo>
                        <a:lnTo>
                          <a:pt x="337" y="610"/>
                        </a:lnTo>
                        <a:lnTo>
                          <a:pt x="285" y="583"/>
                        </a:lnTo>
                        <a:lnTo>
                          <a:pt x="242" y="541"/>
                        </a:lnTo>
                        <a:lnTo>
                          <a:pt x="122" y="368"/>
                        </a:lnTo>
                        <a:lnTo>
                          <a:pt x="0" y="93"/>
                        </a:lnTo>
                        <a:close/>
                      </a:path>
                    </a:pathLst>
                  </a:custGeom>
                  <a:solidFill>
                    <a:srgbClr val="3F5F00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grpSp>
                <p:nvGrpSpPr>
                  <p:cNvPr id="282684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4869" y="2818"/>
                    <a:ext cx="445" cy="507"/>
                    <a:chOff x="4869" y="2818"/>
                    <a:chExt cx="445" cy="507"/>
                  </a:xfrm>
                </p:grpSpPr>
                <p:sp>
                  <p:nvSpPr>
                    <p:cNvPr id="282685" name="Freeform 61"/>
                    <p:cNvSpPr>
                      <a:spLocks/>
                    </p:cNvSpPr>
                    <p:nvPr/>
                  </p:nvSpPr>
                  <p:spPr bwMode="auto">
                    <a:xfrm>
                      <a:off x="4869" y="2890"/>
                      <a:ext cx="64" cy="327"/>
                    </a:xfrm>
                    <a:custGeom>
                      <a:avLst/>
                      <a:gdLst/>
                      <a:ahLst/>
                      <a:cxnLst>
                        <a:cxn ang="0">
                          <a:pos x="61" y="0"/>
                        </a:cxn>
                        <a:cxn ang="0">
                          <a:pos x="23" y="19"/>
                        </a:cxn>
                        <a:cxn ang="0">
                          <a:pos x="23" y="86"/>
                        </a:cxn>
                        <a:cxn ang="0">
                          <a:pos x="56" y="107"/>
                        </a:cxn>
                        <a:cxn ang="0">
                          <a:pos x="23" y="152"/>
                        </a:cxn>
                        <a:cxn ang="0">
                          <a:pos x="0" y="208"/>
                        </a:cxn>
                        <a:cxn ang="0">
                          <a:pos x="0" y="351"/>
                        </a:cxn>
                        <a:cxn ang="0">
                          <a:pos x="23" y="504"/>
                        </a:cxn>
                        <a:cxn ang="0">
                          <a:pos x="61" y="628"/>
                        </a:cxn>
                        <a:cxn ang="0">
                          <a:pos x="105" y="653"/>
                        </a:cxn>
                        <a:cxn ang="0">
                          <a:pos x="127" y="592"/>
                        </a:cxn>
                        <a:cxn ang="0">
                          <a:pos x="99" y="392"/>
                        </a:cxn>
                        <a:cxn ang="0">
                          <a:pos x="94" y="122"/>
                        </a:cxn>
                        <a:cxn ang="0">
                          <a:pos x="61" y="0"/>
                        </a:cxn>
                      </a:cxnLst>
                      <a:rect l="0" t="0" r="r" b="b"/>
                      <a:pathLst>
                        <a:path w="127" h="653">
                          <a:moveTo>
                            <a:pt x="61" y="0"/>
                          </a:moveTo>
                          <a:lnTo>
                            <a:pt x="23" y="19"/>
                          </a:lnTo>
                          <a:lnTo>
                            <a:pt x="23" y="86"/>
                          </a:lnTo>
                          <a:lnTo>
                            <a:pt x="56" y="107"/>
                          </a:lnTo>
                          <a:lnTo>
                            <a:pt x="23" y="152"/>
                          </a:lnTo>
                          <a:lnTo>
                            <a:pt x="0" y="208"/>
                          </a:lnTo>
                          <a:lnTo>
                            <a:pt x="0" y="351"/>
                          </a:lnTo>
                          <a:lnTo>
                            <a:pt x="23" y="504"/>
                          </a:lnTo>
                          <a:lnTo>
                            <a:pt x="61" y="628"/>
                          </a:lnTo>
                          <a:lnTo>
                            <a:pt x="105" y="653"/>
                          </a:lnTo>
                          <a:lnTo>
                            <a:pt x="127" y="592"/>
                          </a:lnTo>
                          <a:lnTo>
                            <a:pt x="99" y="392"/>
                          </a:lnTo>
                          <a:lnTo>
                            <a:pt x="94" y="122"/>
                          </a:lnTo>
                          <a:lnTo>
                            <a:pt x="61" y="0"/>
                          </a:lnTo>
                          <a:close/>
                        </a:path>
                      </a:pathLst>
                    </a:custGeom>
                    <a:solidFill>
                      <a:srgbClr val="FF0000"/>
                    </a:solidFill>
                    <a:ln w="11113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  <p:sp>
                  <p:nvSpPr>
                    <p:cNvPr id="282686" name="Freeform 62"/>
                    <p:cNvSpPr>
                      <a:spLocks/>
                    </p:cNvSpPr>
                    <p:nvPr/>
                  </p:nvSpPr>
                  <p:spPr bwMode="auto">
                    <a:xfrm>
                      <a:off x="4897" y="2818"/>
                      <a:ext cx="104" cy="129"/>
                    </a:xfrm>
                    <a:custGeom>
                      <a:avLst/>
                      <a:gdLst/>
                      <a:ahLst/>
                      <a:cxnLst>
                        <a:cxn ang="0">
                          <a:pos x="209" y="56"/>
                        </a:cxn>
                        <a:cxn ang="0">
                          <a:pos x="137" y="0"/>
                        </a:cxn>
                        <a:cxn ang="0">
                          <a:pos x="10" y="103"/>
                        </a:cxn>
                        <a:cxn ang="0">
                          <a:pos x="0" y="149"/>
                        </a:cxn>
                        <a:cxn ang="0">
                          <a:pos x="28" y="257"/>
                        </a:cxn>
                        <a:cxn ang="0">
                          <a:pos x="209" y="56"/>
                        </a:cxn>
                      </a:cxnLst>
                      <a:rect l="0" t="0" r="r" b="b"/>
                      <a:pathLst>
                        <a:path w="209" h="257">
                          <a:moveTo>
                            <a:pt x="209" y="56"/>
                          </a:moveTo>
                          <a:lnTo>
                            <a:pt x="137" y="0"/>
                          </a:lnTo>
                          <a:lnTo>
                            <a:pt x="10" y="103"/>
                          </a:lnTo>
                          <a:lnTo>
                            <a:pt x="0" y="149"/>
                          </a:lnTo>
                          <a:lnTo>
                            <a:pt x="28" y="257"/>
                          </a:lnTo>
                          <a:lnTo>
                            <a:pt x="209" y="56"/>
                          </a:lnTo>
                          <a:close/>
                        </a:path>
                      </a:pathLst>
                    </a:custGeom>
                    <a:solidFill>
                      <a:srgbClr val="FFFFBF"/>
                    </a:solidFill>
                    <a:ln w="11113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  <p:grpSp>
                  <p:nvGrpSpPr>
                    <p:cNvPr id="282687" name="Group 6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897" y="2844"/>
                      <a:ext cx="417" cy="481"/>
                      <a:chOff x="4897" y="2844"/>
                      <a:chExt cx="417" cy="481"/>
                    </a:xfrm>
                  </p:grpSpPr>
                  <p:sp>
                    <p:nvSpPr>
                      <p:cNvPr id="282688" name="Freeform 6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897" y="2844"/>
                        <a:ext cx="417" cy="4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81" y="12"/>
                          </a:cxn>
                          <a:cxn ang="0">
                            <a:pos x="231" y="0"/>
                          </a:cxn>
                          <a:cxn ang="0">
                            <a:pos x="275" y="12"/>
                          </a:cxn>
                          <a:cxn ang="0">
                            <a:pos x="308" y="37"/>
                          </a:cxn>
                          <a:cxn ang="0">
                            <a:pos x="346" y="98"/>
                          </a:cxn>
                          <a:cxn ang="0">
                            <a:pos x="386" y="221"/>
                          </a:cxn>
                          <a:cxn ang="0">
                            <a:pos x="457" y="375"/>
                          </a:cxn>
                          <a:cxn ang="0">
                            <a:pos x="558" y="568"/>
                          </a:cxn>
                          <a:cxn ang="0">
                            <a:pos x="652" y="675"/>
                          </a:cxn>
                          <a:cxn ang="0">
                            <a:pos x="756" y="783"/>
                          </a:cxn>
                          <a:cxn ang="0">
                            <a:pos x="796" y="834"/>
                          </a:cxn>
                          <a:cxn ang="0">
                            <a:pos x="834" y="881"/>
                          </a:cxn>
                          <a:cxn ang="0">
                            <a:pos x="763" y="932"/>
                          </a:cxn>
                          <a:cxn ang="0">
                            <a:pos x="723" y="958"/>
                          </a:cxn>
                          <a:cxn ang="0">
                            <a:pos x="667" y="902"/>
                          </a:cxn>
                          <a:cxn ang="0">
                            <a:pos x="662" y="963"/>
                          </a:cxn>
                          <a:cxn ang="0">
                            <a:pos x="540" y="958"/>
                          </a:cxn>
                          <a:cxn ang="0">
                            <a:pos x="434" y="963"/>
                          </a:cxn>
                          <a:cxn ang="0">
                            <a:pos x="285" y="953"/>
                          </a:cxn>
                          <a:cxn ang="0">
                            <a:pos x="99" y="921"/>
                          </a:cxn>
                          <a:cxn ang="0">
                            <a:pos x="28" y="871"/>
                          </a:cxn>
                          <a:cxn ang="0">
                            <a:pos x="21" y="834"/>
                          </a:cxn>
                          <a:cxn ang="0">
                            <a:pos x="77" y="747"/>
                          </a:cxn>
                          <a:cxn ang="0">
                            <a:pos x="89" y="670"/>
                          </a:cxn>
                          <a:cxn ang="0">
                            <a:pos x="66" y="568"/>
                          </a:cxn>
                          <a:cxn ang="0">
                            <a:pos x="10" y="429"/>
                          </a:cxn>
                          <a:cxn ang="0">
                            <a:pos x="0" y="344"/>
                          </a:cxn>
                          <a:cxn ang="0">
                            <a:pos x="5" y="283"/>
                          </a:cxn>
                          <a:cxn ang="0">
                            <a:pos x="28" y="227"/>
                          </a:cxn>
                          <a:cxn ang="0">
                            <a:pos x="61" y="159"/>
                          </a:cxn>
                          <a:cxn ang="0">
                            <a:pos x="104" y="89"/>
                          </a:cxn>
                          <a:cxn ang="0">
                            <a:pos x="137" y="47"/>
                          </a:cxn>
                          <a:cxn ang="0">
                            <a:pos x="181" y="12"/>
                          </a:cxn>
                        </a:cxnLst>
                        <a:rect l="0" t="0" r="r" b="b"/>
                        <a:pathLst>
                          <a:path w="834" h="963">
                            <a:moveTo>
                              <a:pt x="181" y="12"/>
                            </a:moveTo>
                            <a:lnTo>
                              <a:pt x="231" y="0"/>
                            </a:lnTo>
                            <a:lnTo>
                              <a:pt x="275" y="12"/>
                            </a:lnTo>
                            <a:lnTo>
                              <a:pt x="308" y="37"/>
                            </a:lnTo>
                            <a:lnTo>
                              <a:pt x="346" y="98"/>
                            </a:lnTo>
                            <a:lnTo>
                              <a:pt x="386" y="221"/>
                            </a:lnTo>
                            <a:lnTo>
                              <a:pt x="457" y="375"/>
                            </a:lnTo>
                            <a:lnTo>
                              <a:pt x="558" y="568"/>
                            </a:lnTo>
                            <a:lnTo>
                              <a:pt x="652" y="675"/>
                            </a:lnTo>
                            <a:lnTo>
                              <a:pt x="756" y="783"/>
                            </a:lnTo>
                            <a:lnTo>
                              <a:pt x="796" y="834"/>
                            </a:lnTo>
                            <a:lnTo>
                              <a:pt x="834" y="881"/>
                            </a:lnTo>
                            <a:lnTo>
                              <a:pt x="763" y="932"/>
                            </a:lnTo>
                            <a:lnTo>
                              <a:pt x="723" y="958"/>
                            </a:lnTo>
                            <a:lnTo>
                              <a:pt x="667" y="902"/>
                            </a:lnTo>
                            <a:lnTo>
                              <a:pt x="662" y="963"/>
                            </a:lnTo>
                            <a:lnTo>
                              <a:pt x="540" y="958"/>
                            </a:lnTo>
                            <a:lnTo>
                              <a:pt x="434" y="963"/>
                            </a:lnTo>
                            <a:lnTo>
                              <a:pt x="285" y="953"/>
                            </a:lnTo>
                            <a:lnTo>
                              <a:pt x="99" y="921"/>
                            </a:lnTo>
                            <a:lnTo>
                              <a:pt x="28" y="871"/>
                            </a:lnTo>
                            <a:lnTo>
                              <a:pt x="21" y="834"/>
                            </a:lnTo>
                            <a:lnTo>
                              <a:pt x="77" y="747"/>
                            </a:lnTo>
                            <a:lnTo>
                              <a:pt x="89" y="670"/>
                            </a:lnTo>
                            <a:lnTo>
                              <a:pt x="66" y="568"/>
                            </a:lnTo>
                            <a:lnTo>
                              <a:pt x="10" y="429"/>
                            </a:lnTo>
                            <a:lnTo>
                              <a:pt x="0" y="344"/>
                            </a:lnTo>
                            <a:lnTo>
                              <a:pt x="5" y="283"/>
                            </a:lnTo>
                            <a:lnTo>
                              <a:pt x="28" y="227"/>
                            </a:lnTo>
                            <a:lnTo>
                              <a:pt x="61" y="159"/>
                            </a:lnTo>
                            <a:lnTo>
                              <a:pt x="104" y="89"/>
                            </a:lnTo>
                            <a:lnTo>
                              <a:pt x="137" y="47"/>
                            </a:lnTo>
                            <a:lnTo>
                              <a:pt x="181" y="12"/>
                            </a:lnTo>
                            <a:close/>
                          </a:path>
                        </a:pathLst>
                      </a:custGeom>
                      <a:solidFill>
                        <a:srgbClr val="3F5F00"/>
                      </a:solidFill>
                      <a:ln w="11113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</p:spPr>
                    <p:txBody>
                      <a:bodyPr lIns="106668" tIns="53335" rIns="106668" bIns="53335">
                        <a:spAutoFit/>
                      </a:bodyPr>
                      <a:lstStyle/>
                      <a:p>
                        <a:endParaRPr lang="es-ES"/>
                      </a:p>
                    </p:txBody>
                  </p:sp>
                  <p:sp>
                    <p:nvSpPr>
                      <p:cNvPr id="282689" name="Freeform 6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933" y="2846"/>
                        <a:ext cx="83" cy="24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67" y="0"/>
                          </a:cxn>
                          <a:cxn ang="0">
                            <a:pos x="153" y="68"/>
                          </a:cxn>
                          <a:cxn ang="0">
                            <a:pos x="115" y="171"/>
                          </a:cxn>
                          <a:cxn ang="0">
                            <a:pos x="56" y="119"/>
                          </a:cxn>
                          <a:cxn ang="0">
                            <a:pos x="84" y="196"/>
                          </a:cxn>
                          <a:cxn ang="0">
                            <a:pos x="0" y="497"/>
                          </a:cxn>
                        </a:cxnLst>
                        <a:rect l="0" t="0" r="r" b="b"/>
                        <a:pathLst>
                          <a:path w="167" h="497">
                            <a:moveTo>
                              <a:pt x="167" y="0"/>
                            </a:moveTo>
                            <a:lnTo>
                              <a:pt x="153" y="68"/>
                            </a:lnTo>
                            <a:lnTo>
                              <a:pt x="115" y="171"/>
                            </a:lnTo>
                            <a:lnTo>
                              <a:pt x="56" y="119"/>
                            </a:lnTo>
                            <a:lnTo>
                              <a:pt x="84" y="196"/>
                            </a:lnTo>
                            <a:lnTo>
                              <a:pt x="0" y="497"/>
                            </a:lnTo>
                          </a:path>
                        </a:pathLst>
                      </a:custGeom>
                      <a:noFill/>
                      <a:ln w="11113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</p:spPr>
                    <p:txBody>
                      <a:bodyPr lIns="106668" tIns="53335" rIns="106668" bIns="53335">
                        <a:spAutoFit/>
                      </a:bodyPr>
                      <a:lstStyle/>
                      <a:p>
                        <a:endParaRPr lang="es-ES"/>
                      </a:p>
                    </p:txBody>
                  </p:sp>
                </p:grpSp>
              </p:grpSp>
            </p:grpSp>
            <p:grpSp>
              <p:nvGrpSpPr>
                <p:cNvPr id="282690" name="Group 66"/>
                <p:cNvGrpSpPr>
                  <a:grpSpLocks/>
                </p:cNvGrpSpPr>
                <p:nvPr/>
              </p:nvGrpSpPr>
              <p:grpSpPr bwMode="auto">
                <a:xfrm>
                  <a:off x="4476" y="3122"/>
                  <a:ext cx="239" cy="135"/>
                  <a:chOff x="4476" y="3122"/>
                  <a:chExt cx="239" cy="135"/>
                </a:xfrm>
              </p:grpSpPr>
              <p:sp>
                <p:nvSpPr>
                  <p:cNvPr id="282691" name="Freeform 67"/>
                  <p:cNvSpPr>
                    <a:spLocks/>
                  </p:cNvSpPr>
                  <p:nvPr/>
                </p:nvSpPr>
                <p:spPr bwMode="auto">
                  <a:xfrm>
                    <a:off x="4476" y="3122"/>
                    <a:ext cx="239" cy="135"/>
                  </a:xfrm>
                  <a:custGeom>
                    <a:avLst/>
                    <a:gdLst/>
                    <a:ahLst/>
                    <a:cxnLst>
                      <a:cxn ang="0">
                        <a:pos x="351" y="2"/>
                      </a:cxn>
                      <a:cxn ang="0">
                        <a:pos x="94" y="32"/>
                      </a:cxn>
                      <a:cxn ang="0">
                        <a:pos x="26" y="40"/>
                      </a:cxn>
                      <a:cxn ang="0">
                        <a:pos x="9" y="45"/>
                      </a:cxn>
                      <a:cxn ang="0">
                        <a:pos x="0" y="53"/>
                      </a:cxn>
                      <a:cxn ang="0">
                        <a:pos x="2" y="74"/>
                      </a:cxn>
                      <a:cxn ang="0">
                        <a:pos x="23" y="103"/>
                      </a:cxn>
                      <a:cxn ang="0">
                        <a:pos x="40" y="130"/>
                      </a:cxn>
                      <a:cxn ang="0">
                        <a:pos x="38" y="171"/>
                      </a:cxn>
                      <a:cxn ang="0">
                        <a:pos x="106" y="214"/>
                      </a:cxn>
                      <a:cxn ang="0">
                        <a:pos x="120" y="222"/>
                      </a:cxn>
                      <a:cxn ang="0">
                        <a:pos x="138" y="220"/>
                      </a:cxn>
                      <a:cxn ang="0">
                        <a:pos x="171" y="233"/>
                      </a:cxn>
                      <a:cxn ang="0">
                        <a:pos x="205" y="251"/>
                      </a:cxn>
                      <a:cxn ang="0">
                        <a:pos x="237" y="272"/>
                      </a:cxn>
                      <a:cxn ang="0">
                        <a:pos x="257" y="270"/>
                      </a:cxn>
                      <a:cxn ang="0">
                        <a:pos x="283" y="256"/>
                      </a:cxn>
                      <a:cxn ang="0">
                        <a:pos x="283" y="235"/>
                      </a:cxn>
                      <a:cxn ang="0">
                        <a:pos x="264" y="217"/>
                      </a:cxn>
                      <a:cxn ang="0">
                        <a:pos x="230" y="201"/>
                      </a:cxn>
                      <a:cxn ang="0">
                        <a:pos x="209" y="195"/>
                      </a:cxn>
                      <a:cxn ang="0">
                        <a:pos x="238" y="163"/>
                      </a:cxn>
                      <a:cxn ang="0">
                        <a:pos x="268" y="148"/>
                      </a:cxn>
                      <a:cxn ang="0">
                        <a:pos x="273" y="156"/>
                      </a:cxn>
                      <a:cxn ang="0">
                        <a:pos x="296" y="161"/>
                      </a:cxn>
                      <a:cxn ang="0">
                        <a:pos x="327" y="161"/>
                      </a:cxn>
                      <a:cxn ang="0">
                        <a:pos x="348" y="153"/>
                      </a:cxn>
                      <a:cxn ang="0">
                        <a:pos x="381" y="138"/>
                      </a:cxn>
                      <a:cxn ang="0">
                        <a:pos x="393" y="127"/>
                      </a:cxn>
                      <a:cxn ang="0">
                        <a:pos x="403" y="108"/>
                      </a:cxn>
                      <a:cxn ang="0">
                        <a:pos x="421" y="92"/>
                      </a:cxn>
                      <a:cxn ang="0">
                        <a:pos x="447" y="87"/>
                      </a:cxn>
                      <a:cxn ang="0">
                        <a:pos x="478" y="87"/>
                      </a:cxn>
                      <a:cxn ang="0">
                        <a:pos x="449" y="0"/>
                      </a:cxn>
                      <a:cxn ang="0">
                        <a:pos x="351" y="2"/>
                      </a:cxn>
                    </a:cxnLst>
                    <a:rect l="0" t="0" r="r" b="b"/>
                    <a:pathLst>
                      <a:path w="478" h="272">
                        <a:moveTo>
                          <a:pt x="351" y="2"/>
                        </a:moveTo>
                        <a:lnTo>
                          <a:pt x="94" y="32"/>
                        </a:lnTo>
                        <a:lnTo>
                          <a:pt x="26" y="40"/>
                        </a:lnTo>
                        <a:lnTo>
                          <a:pt x="9" y="45"/>
                        </a:lnTo>
                        <a:lnTo>
                          <a:pt x="0" y="53"/>
                        </a:lnTo>
                        <a:lnTo>
                          <a:pt x="2" y="74"/>
                        </a:lnTo>
                        <a:lnTo>
                          <a:pt x="23" y="103"/>
                        </a:lnTo>
                        <a:lnTo>
                          <a:pt x="40" y="130"/>
                        </a:lnTo>
                        <a:lnTo>
                          <a:pt x="38" y="171"/>
                        </a:lnTo>
                        <a:lnTo>
                          <a:pt x="106" y="214"/>
                        </a:lnTo>
                        <a:lnTo>
                          <a:pt x="120" y="222"/>
                        </a:lnTo>
                        <a:lnTo>
                          <a:pt x="138" y="220"/>
                        </a:lnTo>
                        <a:lnTo>
                          <a:pt x="171" y="233"/>
                        </a:lnTo>
                        <a:lnTo>
                          <a:pt x="205" y="251"/>
                        </a:lnTo>
                        <a:lnTo>
                          <a:pt x="237" y="272"/>
                        </a:lnTo>
                        <a:lnTo>
                          <a:pt x="257" y="270"/>
                        </a:lnTo>
                        <a:lnTo>
                          <a:pt x="283" y="256"/>
                        </a:lnTo>
                        <a:lnTo>
                          <a:pt x="283" y="235"/>
                        </a:lnTo>
                        <a:lnTo>
                          <a:pt x="264" y="217"/>
                        </a:lnTo>
                        <a:lnTo>
                          <a:pt x="230" y="201"/>
                        </a:lnTo>
                        <a:lnTo>
                          <a:pt x="209" y="195"/>
                        </a:lnTo>
                        <a:lnTo>
                          <a:pt x="238" y="163"/>
                        </a:lnTo>
                        <a:lnTo>
                          <a:pt x="268" y="148"/>
                        </a:lnTo>
                        <a:lnTo>
                          <a:pt x="273" y="156"/>
                        </a:lnTo>
                        <a:lnTo>
                          <a:pt x="296" y="161"/>
                        </a:lnTo>
                        <a:lnTo>
                          <a:pt x="327" y="161"/>
                        </a:lnTo>
                        <a:lnTo>
                          <a:pt x="348" y="153"/>
                        </a:lnTo>
                        <a:lnTo>
                          <a:pt x="381" y="138"/>
                        </a:lnTo>
                        <a:lnTo>
                          <a:pt x="393" y="127"/>
                        </a:lnTo>
                        <a:lnTo>
                          <a:pt x="403" y="108"/>
                        </a:lnTo>
                        <a:lnTo>
                          <a:pt x="421" y="92"/>
                        </a:lnTo>
                        <a:lnTo>
                          <a:pt x="447" y="87"/>
                        </a:lnTo>
                        <a:lnTo>
                          <a:pt x="478" y="87"/>
                        </a:lnTo>
                        <a:lnTo>
                          <a:pt x="449" y="0"/>
                        </a:lnTo>
                        <a:lnTo>
                          <a:pt x="351" y="2"/>
                        </a:lnTo>
                        <a:close/>
                      </a:path>
                    </a:pathLst>
                  </a:custGeom>
                  <a:solidFill>
                    <a:srgbClr val="FFBFBF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grpSp>
                <p:nvGrpSpPr>
                  <p:cNvPr id="282692" name="Group 68"/>
                  <p:cNvGrpSpPr>
                    <a:grpSpLocks/>
                  </p:cNvGrpSpPr>
                  <p:nvPr/>
                </p:nvGrpSpPr>
                <p:grpSpPr bwMode="auto">
                  <a:xfrm>
                    <a:off x="4495" y="3151"/>
                    <a:ext cx="83" cy="82"/>
                    <a:chOff x="4495" y="3151"/>
                    <a:chExt cx="83" cy="82"/>
                  </a:xfrm>
                </p:grpSpPr>
                <p:sp>
                  <p:nvSpPr>
                    <p:cNvPr id="282693" name="Freeform 69"/>
                    <p:cNvSpPr>
                      <a:spLocks/>
                    </p:cNvSpPr>
                    <p:nvPr/>
                  </p:nvSpPr>
                  <p:spPr bwMode="auto">
                    <a:xfrm>
                      <a:off x="4495" y="3151"/>
                      <a:ext cx="68" cy="37"/>
                    </a:xfrm>
                    <a:custGeom>
                      <a:avLst/>
                      <a:gdLst/>
                      <a:ahLst/>
                      <a:cxnLst>
                        <a:cxn ang="0">
                          <a:pos x="138" y="5"/>
                        </a:cxn>
                        <a:cxn ang="0">
                          <a:pos x="70" y="0"/>
                        </a:cxn>
                        <a:cxn ang="0">
                          <a:pos x="7" y="32"/>
                        </a:cxn>
                        <a:cxn ang="0">
                          <a:pos x="0" y="61"/>
                        </a:cxn>
                        <a:cxn ang="0">
                          <a:pos x="4" y="74"/>
                        </a:cxn>
                      </a:cxnLst>
                      <a:rect l="0" t="0" r="r" b="b"/>
                      <a:pathLst>
                        <a:path w="138" h="74">
                          <a:moveTo>
                            <a:pt x="138" y="5"/>
                          </a:moveTo>
                          <a:lnTo>
                            <a:pt x="70" y="0"/>
                          </a:lnTo>
                          <a:lnTo>
                            <a:pt x="7" y="32"/>
                          </a:lnTo>
                          <a:lnTo>
                            <a:pt x="0" y="61"/>
                          </a:lnTo>
                          <a:lnTo>
                            <a:pt x="4" y="74"/>
                          </a:lnTo>
                        </a:path>
                      </a:pathLst>
                    </a:custGeom>
                    <a:noFill/>
                    <a:ln w="11113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  <p:sp>
                  <p:nvSpPr>
                    <p:cNvPr id="282694" name="Freeform 70"/>
                    <p:cNvSpPr>
                      <a:spLocks/>
                    </p:cNvSpPr>
                    <p:nvPr/>
                  </p:nvSpPr>
                  <p:spPr bwMode="auto">
                    <a:xfrm>
                      <a:off x="4536" y="3173"/>
                      <a:ext cx="42" cy="60"/>
                    </a:xfrm>
                    <a:custGeom>
                      <a:avLst/>
                      <a:gdLst/>
                      <a:ahLst/>
                      <a:cxnLst>
                        <a:cxn ang="0">
                          <a:pos x="85" y="0"/>
                        </a:cxn>
                        <a:cxn ang="0">
                          <a:pos x="9" y="74"/>
                        </a:cxn>
                        <a:cxn ang="0">
                          <a:pos x="0" y="88"/>
                        </a:cxn>
                        <a:cxn ang="0">
                          <a:pos x="9" y="105"/>
                        </a:cxn>
                        <a:cxn ang="0">
                          <a:pos x="16" y="117"/>
                        </a:cxn>
                        <a:cxn ang="0">
                          <a:pos x="21" y="121"/>
                        </a:cxn>
                      </a:cxnLst>
                      <a:rect l="0" t="0" r="r" b="b"/>
                      <a:pathLst>
                        <a:path w="85" h="121">
                          <a:moveTo>
                            <a:pt x="85" y="0"/>
                          </a:moveTo>
                          <a:lnTo>
                            <a:pt x="9" y="74"/>
                          </a:lnTo>
                          <a:lnTo>
                            <a:pt x="0" y="88"/>
                          </a:lnTo>
                          <a:lnTo>
                            <a:pt x="9" y="105"/>
                          </a:lnTo>
                          <a:lnTo>
                            <a:pt x="16" y="117"/>
                          </a:lnTo>
                          <a:lnTo>
                            <a:pt x="21" y="121"/>
                          </a:lnTo>
                        </a:path>
                      </a:pathLst>
                    </a:custGeom>
                    <a:noFill/>
                    <a:ln w="11113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  <p:sp>
                  <p:nvSpPr>
                    <p:cNvPr id="282695" name="Freeform 71"/>
                    <p:cNvSpPr>
                      <a:spLocks/>
                    </p:cNvSpPr>
                    <p:nvPr/>
                  </p:nvSpPr>
                  <p:spPr bwMode="auto">
                    <a:xfrm>
                      <a:off x="4515" y="3164"/>
                      <a:ext cx="55" cy="69"/>
                    </a:xfrm>
                    <a:custGeom>
                      <a:avLst/>
                      <a:gdLst/>
                      <a:ahLst/>
                      <a:cxnLst>
                        <a:cxn ang="0">
                          <a:pos x="112" y="0"/>
                        </a:cxn>
                        <a:cxn ang="0">
                          <a:pos x="60" y="12"/>
                        </a:cxn>
                        <a:cxn ang="0">
                          <a:pos x="9" y="41"/>
                        </a:cxn>
                        <a:cxn ang="0">
                          <a:pos x="0" y="70"/>
                        </a:cxn>
                        <a:cxn ang="0">
                          <a:pos x="42" y="131"/>
                        </a:cxn>
                        <a:cxn ang="0">
                          <a:pos x="58" y="137"/>
                        </a:cxn>
                      </a:cxnLst>
                      <a:rect l="0" t="0" r="r" b="b"/>
                      <a:pathLst>
                        <a:path w="112" h="137">
                          <a:moveTo>
                            <a:pt x="112" y="0"/>
                          </a:moveTo>
                          <a:lnTo>
                            <a:pt x="60" y="12"/>
                          </a:lnTo>
                          <a:lnTo>
                            <a:pt x="9" y="41"/>
                          </a:lnTo>
                          <a:lnTo>
                            <a:pt x="0" y="70"/>
                          </a:lnTo>
                          <a:lnTo>
                            <a:pt x="42" y="131"/>
                          </a:lnTo>
                          <a:lnTo>
                            <a:pt x="58" y="137"/>
                          </a:lnTo>
                        </a:path>
                      </a:pathLst>
                    </a:custGeom>
                    <a:noFill/>
                    <a:ln w="11113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</p:grpSp>
            </p:grpSp>
            <p:sp>
              <p:nvSpPr>
                <p:cNvPr id="282696" name="Freeform 72"/>
                <p:cNvSpPr>
                  <a:spLocks/>
                </p:cNvSpPr>
                <p:nvPr/>
              </p:nvSpPr>
              <p:spPr bwMode="auto">
                <a:xfrm>
                  <a:off x="4649" y="3111"/>
                  <a:ext cx="71" cy="68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62" y="137"/>
                    </a:cxn>
                    <a:cxn ang="0">
                      <a:pos x="141" y="134"/>
                    </a:cxn>
                    <a:cxn ang="0">
                      <a:pos x="97" y="0"/>
                    </a:cxn>
                    <a:cxn ang="0">
                      <a:pos x="0" y="2"/>
                    </a:cxn>
                  </a:cxnLst>
                  <a:rect l="0" t="0" r="r" b="b"/>
                  <a:pathLst>
                    <a:path w="141" h="137">
                      <a:moveTo>
                        <a:pt x="0" y="2"/>
                      </a:moveTo>
                      <a:lnTo>
                        <a:pt x="62" y="137"/>
                      </a:lnTo>
                      <a:lnTo>
                        <a:pt x="141" y="134"/>
                      </a:lnTo>
                      <a:lnTo>
                        <a:pt x="97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FFFF9F"/>
                </a:solidFill>
                <a:ln w="11113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106668" tIns="53335" rIns="106668" bIns="53335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282697" name="Freeform 73"/>
                <p:cNvSpPr>
                  <a:spLocks/>
                </p:cNvSpPr>
                <p:nvPr/>
              </p:nvSpPr>
              <p:spPr bwMode="auto">
                <a:xfrm>
                  <a:off x="4673" y="2943"/>
                  <a:ext cx="379" cy="257"/>
                </a:xfrm>
                <a:custGeom>
                  <a:avLst/>
                  <a:gdLst/>
                  <a:ahLst/>
                  <a:cxnLst>
                    <a:cxn ang="0">
                      <a:pos x="5" y="339"/>
                    </a:cxn>
                    <a:cxn ang="0">
                      <a:pos x="15" y="386"/>
                    </a:cxn>
                    <a:cxn ang="0">
                      <a:pos x="34" y="439"/>
                    </a:cxn>
                    <a:cxn ang="0">
                      <a:pos x="47" y="480"/>
                    </a:cxn>
                    <a:cxn ang="0">
                      <a:pos x="173" y="484"/>
                    </a:cxn>
                    <a:cxn ang="0">
                      <a:pos x="276" y="490"/>
                    </a:cxn>
                    <a:cxn ang="0">
                      <a:pos x="384" y="506"/>
                    </a:cxn>
                    <a:cxn ang="0">
                      <a:pos x="443" y="514"/>
                    </a:cxn>
                    <a:cxn ang="0">
                      <a:pos x="531" y="447"/>
                    </a:cxn>
                    <a:cxn ang="0">
                      <a:pos x="643" y="310"/>
                    </a:cxn>
                    <a:cxn ang="0">
                      <a:pos x="712" y="206"/>
                    </a:cxn>
                    <a:cxn ang="0">
                      <a:pos x="749" y="130"/>
                    </a:cxn>
                    <a:cxn ang="0">
                      <a:pos x="757" y="59"/>
                    </a:cxn>
                    <a:cxn ang="0">
                      <a:pos x="733" y="23"/>
                    </a:cxn>
                    <a:cxn ang="0">
                      <a:pos x="681" y="0"/>
                    </a:cxn>
                    <a:cxn ang="0">
                      <a:pos x="622" y="13"/>
                    </a:cxn>
                    <a:cxn ang="0">
                      <a:pos x="566" y="58"/>
                    </a:cxn>
                    <a:cxn ang="0">
                      <a:pos x="511" y="125"/>
                    </a:cxn>
                    <a:cxn ang="0">
                      <a:pos x="458" y="182"/>
                    </a:cxn>
                    <a:cxn ang="0">
                      <a:pos x="408" y="244"/>
                    </a:cxn>
                    <a:cxn ang="0">
                      <a:pos x="387" y="283"/>
                    </a:cxn>
                    <a:cxn ang="0">
                      <a:pos x="392" y="305"/>
                    </a:cxn>
                    <a:cxn ang="0">
                      <a:pos x="380" y="318"/>
                    </a:cxn>
                    <a:cxn ang="0">
                      <a:pos x="366" y="326"/>
                    </a:cxn>
                    <a:cxn ang="0">
                      <a:pos x="318" y="329"/>
                    </a:cxn>
                    <a:cxn ang="0">
                      <a:pos x="160" y="312"/>
                    </a:cxn>
                    <a:cxn ang="0">
                      <a:pos x="0" y="300"/>
                    </a:cxn>
                    <a:cxn ang="0">
                      <a:pos x="5" y="339"/>
                    </a:cxn>
                  </a:cxnLst>
                  <a:rect l="0" t="0" r="r" b="b"/>
                  <a:pathLst>
                    <a:path w="757" h="514">
                      <a:moveTo>
                        <a:pt x="5" y="339"/>
                      </a:moveTo>
                      <a:lnTo>
                        <a:pt x="15" y="386"/>
                      </a:lnTo>
                      <a:lnTo>
                        <a:pt x="34" y="439"/>
                      </a:lnTo>
                      <a:lnTo>
                        <a:pt x="47" y="480"/>
                      </a:lnTo>
                      <a:lnTo>
                        <a:pt x="173" y="484"/>
                      </a:lnTo>
                      <a:lnTo>
                        <a:pt x="276" y="490"/>
                      </a:lnTo>
                      <a:lnTo>
                        <a:pt x="384" y="506"/>
                      </a:lnTo>
                      <a:lnTo>
                        <a:pt x="443" y="514"/>
                      </a:lnTo>
                      <a:lnTo>
                        <a:pt x="531" y="447"/>
                      </a:lnTo>
                      <a:lnTo>
                        <a:pt x="643" y="310"/>
                      </a:lnTo>
                      <a:lnTo>
                        <a:pt x="712" y="206"/>
                      </a:lnTo>
                      <a:lnTo>
                        <a:pt x="749" y="130"/>
                      </a:lnTo>
                      <a:lnTo>
                        <a:pt x="757" y="59"/>
                      </a:lnTo>
                      <a:lnTo>
                        <a:pt x="733" y="23"/>
                      </a:lnTo>
                      <a:lnTo>
                        <a:pt x="681" y="0"/>
                      </a:lnTo>
                      <a:lnTo>
                        <a:pt x="622" y="13"/>
                      </a:lnTo>
                      <a:lnTo>
                        <a:pt x="566" y="58"/>
                      </a:lnTo>
                      <a:lnTo>
                        <a:pt x="511" y="125"/>
                      </a:lnTo>
                      <a:lnTo>
                        <a:pt x="458" y="182"/>
                      </a:lnTo>
                      <a:lnTo>
                        <a:pt x="408" y="244"/>
                      </a:lnTo>
                      <a:lnTo>
                        <a:pt x="387" y="283"/>
                      </a:lnTo>
                      <a:lnTo>
                        <a:pt x="392" y="305"/>
                      </a:lnTo>
                      <a:lnTo>
                        <a:pt x="380" y="318"/>
                      </a:lnTo>
                      <a:lnTo>
                        <a:pt x="366" y="326"/>
                      </a:lnTo>
                      <a:lnTo>
                        <a:pt x="318" y="329"/>
                      </a:lnTo>
                      <a:lnTo>
                        <a:pt x="160" y="312"/>
                      </a:lnTo>
                      <a:lnTo>
                        <a:pt x="0" y="300"/>
                      </a:lnTo>
                      <a:lnTo>
                        <a:pt x="5" y="339"/>
                      </a:lnTo>
                      <a:close/>
                    </a:path>
                  </a:pathLst>
                </a:custGeom>
                <a:solidFill>
                  <a:srgbClr val="3F5F00"/>
                </a:solidFill>
                <a:ln w="11113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106668" tIns="53335" rIns="106668" bIns="53335">
                  <a:spAutoFit/>
                </a:bodyPr>
                <a:lstStyle/>
                <a:p>
                  <a:endParaRPr lang="es-ES"/>
                </a:p>
              </p:txBody>
            </p:sp>
            <p:grpSp>
              <p:nvGrpSpPr>
                <p:cNvPr id="282698" name="Group 74"/>
                <p:cNvGrpSpPr>
                  <a:grpSpLocks/>
                </p:cNvGrpSpPr>
                <p:nvPr/>
              </p:nvGrpSpPr>
              <p:grpSpPr bwMode="auto">
                <a:xfrm>
                  <a:off x="4621" y="2749"/>
                  <a:ext cx="175" cy="172"/>
                  <a:chOff x="4621" y="2749"/>
                  <a:chExt cx="175" cy="172"/>
                </a:xfrm>
              </p:grpSpPr>
              <p:sp>
                <p:nvSpPr>
                  <p:cNvPr id="282699" name="Freeform 75"/>
                  <p:cNvSpPr>
                    <a:spLocks/>
                  </p:cNvSpPr>
                  <p:nvPr/>
                </p:nvSpPr>
                <p:spPr bwMode="auto">
                  <a:xfrm>
                    <a:off x="4621" y="2749"/>
                    <a:ext cx="175" cy="172"/>
                  </a:xfrm>
                  <a:custGeom>
                    <a:avLst/>
                    <a:gdLst/>
                    <a:ahLst/>
                    <a:cxnLst>
                      <a:cxn ang="0">
                        <a:pos x="160" y="324"/>
                      </a:cxn>
                      <a:cxn ang="0">
                        <a:pos x="152" y="310"/>
                      </a:cxn>
                      <a:cxn ang="0">
                        <a:pos x="122" y="299"/>
                      </a:cxn>
                      <a:cxn ang="0">
                        <a:pos x="87" y="284"/>
                      </a:cxn>
                      <a:cxn ang="0">
                        <a:pos x="40" y="197"/>
                      </a:cxn>
                      <a:cxn ang="0">
                        <a:pos x="0" y="117"/>
                      </a:cxn>
                      <a:cxn ang="0">
                        <a:pos x="0" y="77"/>
                      </a:cxn>
                      <a:cxn ang="0">
                        <a:pos x="70" y="11"/>
                      </a:cxn>
                      <a:cxn ang="0">
                        <a:pos x="122" y="8"/>
                      </a:cxn>
                      <a:cxn ang="0">
                        <a:pos x="136" y="18"/>
                      </a:cxn>
                      <a:cxn ang="0">
                        <a:pos x="183" y="0"/>
                      </a:cxn>
                      <a:cxn ang="0">
                        <a:pos x="202" y="1"/>
                      </a:cxn>
                      <a:cxn ang="0">
                        <a:pos x="216" y="13"/>
                      </a:cxn>
                      <a:cxn ang="0">
                        <a:pos x="221" y="27"/>
                      </a:cxn>
                      <a:cxn ang="0">
                        <a:pos x="211" y="43"/>
                      </a:cxn>
                      <a:cxn ang="0">
                        <a:pos x="127" y="82"/>
                      </a:cxn>
                      <a:cxn ang="0">
                        <a:pos x="108" y="138"/>
                      </a:cxn>
                      <a:cxn ang="0">
                        <a:pos x="139" y="96"/>
                      </a:cxn>
                      <a:cxn ang="0">
                        <a:pos x="219" y="74"/>
                      </a:cxn>
                      <a:cxn ang="0">
                        <a:pos x="230" y="74"/>
                      </a:cxn>
                      <a:cxn ang="0">
                        <a:pos x="242" y="83"/>
                      </a:cxn>
                      <a:cxn ang="0">
                        <a:pos x="249" y="106"/>
                      </a:cxn>
                      <a:cxn ang="0">
                        <a:pos x="239" y="120"/>
                      </a:cxn>
                      <a:cxn ang="0">
                        <a:pos x="174" y="144"/>
                      </a:cxn>
                      <a:cxn ang="0">
                        <a:pos x="172" y="169"/>
                      </a:cxn>
                      <a:cxn ang="0">
                        <a:pos x="214" y="217"/>
                      </a:cxn>
                      <a:cxn ang="0">
                        <a:pos x="233" y="215"/>
                      </a:cxn>
                      <a:cxn ang="0">
                        <a:pos x="252" y="212"/>
                      </a:cxn>
                      <a:cxn ang="0">
                        <a:pos x="277" y="197"/>
                      </a:cxn>
                      <a:cxn ang="0">
                        <a:pos x="289" y="181"/>
                      </a:cxn>
                      <a:cxn ang="0">
                        <a:pos x="310" y="172"/>
                      </a:cxn>
                      <a:cxn ang="0">
                        <a:pos x="329" y="173"/>
                      </a:cxn>
                      <a:cxn ang="0">
                        <a:pos x="343" y="180"/>
                      </a:cxn>
                      <a:cxn ang="0">
                        <a:pos x="350" y="197"/>
                      </a:cxn>
                      <a:cxn ang="0">
                        <a:pos x="351" y="212"/>
                      </a:cxn>
                      <a:cxn ang="0">
                        <a:pos x="343" y="223"/>
                      </a:cxn>
                      <a:cxn ang="0">
                        <a:pos x="313" y="236"/>
                      </a:cxn>
                      <a:cxn ang="0">
                        <a:pos x="277" y="247"/>
                      </a:cxn>
                      <a:cxn ang="0">
                        <a:pos x="261" y="259"/>
                      </a:cxn>
                      <a:cxn ang="0">
                        <a:pos x="287" y="305"/>
                      </a:cxn>
                      <a:cxn ang="0">
                        <a:pos x="172" y="344"/>
                      </a:cxn>
                      <a:cxn ang="0">
                        <a:pos x="160" y="324"/>
                      </a:cxn>
                    </a:cxnLst>
                    <a:rect l="0" t="0" r="r" b="b"/>
                    <a:pathLst>
                      <a:path w="351" h="344">
                        <a:moveTo>
                          <a:pt x="160" y="324"/>
                        </a:moveTo>
                        <a:lnTo>
                          <a:pt x="152" y="310"/>
                        </a:lnTo>
                        <a:lnTo>
                          <a:pt x="122" y="299"/>
                        </a:lnTo>
                        <a:lnTo>
                          <a:pt x="87" y="284"/>
                        </a:lnTo>
                        <a:lnTo>
                          <a:pt x="40" y="197"/>
                        </a:lnTo>
                        <a:lnTo>
                          <a:pt x="0" y="117"/>
                        </a:lnTo>
                        <a:lnTo>
                          <a:pt x="0" y="77"/>
                        </a:lnTo>
                        <a:lnTo>
                          <a:pt x="70" y="11"/>
                        </a:lnTo>
                        <a:lnTo>
                          <a:pt x="122" y="8"/>
                        </a:lnTo>
                        <a:lnTo>
                          <a:pt x="136" y="18"/>
                        </a:lnTo>
                        <a:lnTo>
                          <a:pt x="183" y="0"/>
                        </a:lnTo>
                        <a:lnTo>
                          <a:pt x="202" y="1"/>
                        </a:lnTo>
                        <a:lnTo>
                          <a:pt x="216" y="13"/>
                        </a:lnTo>
                        <a:lnTo>
                          <a:pt x="221" y="27"/>
                        </a:lnTo>
                        <a:lnTo>
                          <a:pt x="211" y="43"/>
                        </a:lnTo>
                        <a:lnTo>
                          <a:pt x="127" y="82"/>
                        </a:lnTo>
                        <a:lnTo>
                          <a:pt x="108" y="138"/>
                        </a:lnTo>
                        <a:lnTo>
                          <a:pt x="139" y="96"/>
                        </a:lnTo>
                        <a:lnTo>
                          <a:pt x="219" y="74"/>
                        </a:lnTo>
                        <a:lnTo>
                          <a:pt x="230" y="74"/>
                        </a:lnTo>
                        <a:lnTo>
                          <a:pt x="242" y="83"/>
                        </a:lnTo>
                        <a:lnTo>
                          <a:pt x="249" y="106"/>
                        </a:lnTo>
                        <a:lnTo>
                          <a:pt x="239" y="120"/>
                        </a:lnTo>
                        <a:lnTo>
                          <a:pt x="174" y="144"/>
                        </a:lnTo>
                        <a:lnTo>
                          <a:pt x="172" y="169"/>
                        </a:lnTo>
                        <a:lnTo>
                          <a:pt x="214" y="217"/>
                        </a:lnTo>
                        <a:lnTo>
                          <a:pt x="233" y="215"/>
                        </a:lnTo>
                        <a:lnTo>
                          <a:pt x="252" y="212"/>
                        </a:lnTo>
                        <a:lnTo>
                          <a:pt x="277" y="197"/>
                        </a:lnTo>
                        <a:lnTo>
                          <a:pt x="289" y="181"/>
                        </a:lnTo>
                        <a:lnTo>
                          <a:pt x="310" y="172"/>
                        </a:lnTo>
                        <a:lnTo>
                          <a:pt x="329" y="173"/>
                        </a:lnTo>
                        <a:lnTo>
                          <a:pt x="343" y="180"/>
                        </a:lnTo>
                        <a:lnTo>
                          <a:pt x="350" y="197"/>
                        </a:lnTo>
                        <a:lnTo>
                          <a:pt x="351" y="212"/>
                        </a:lnTo>
                        <a:lnTo>
                          <a:pt x="343" y="223"/>
                        </a:lnTo>
                        <a:lnTo>
                          <a:pt x="313" y="236"/>
                        </a:lnTo>
                        <a:lnTo>
                          <a:pt x="277" y="247"/>
                        </a:lnTo>
                        <a:lnTo>
                          <a:pt x="261" y="259"/>
                        </a:lnTo>
                        <a:lnTo>
                          <a:pt x="287" y="305"/>
                        </a:lnTo>
                        <a:lnTo>
                          <a:pt x="172" y="344"/>
                        </a:lnTo>
                        <a:lnTo>
                          <a:pt x="160" y="324"/>
                        </a:lnTo>
                        <a:close/>
                      </a:path>
                    </a:pathLst>
                  </a:custGeom>
                  <a:solidFill>
                    <a:srgbClr val="FFBFBF"/>
                  </a:solidFill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sp>
                <p:nvSpPr>
                  <p:cNvPr id="282700" name="Freeform 76"/>
                  <p:cNvSpPr>
                    <a:spLocks/>
                  </p:cNvSpPr>
                  <p:nvPr/>
                </p:nvSpPr>
                <p:spPr bwMode="auto">
                  <a:xfrm>
                    <a:off x="4771" y="2845"/>
                    <a:ext cx="8" cy="1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2" y="14"/>
                      </a:cxn>
                      <a:cxn ang="0">
                        <a:pos x="9" y="22"/>
                      </a:cxn>
                      <a:cxn ang="0">
                        <a:pos x="16" y="29"/>
                      </a:cxn>
                    </a:cxnLst>
                    <a:rect l="0" t="0" r="r" b="b"/>
                    <a:pathLst>
                      <a:path w="16" h="29">
                        <a:moveTo>
                          <a:pt x="0" y="0"/>
                        </a:moveTo>
                        <a:lnTo>
                          <a:pt x="2" y="14"/>
                        </a:lnTo>
                        <a:lnTo>
                          <a:pt x="9" y="22"/>
                        </a:lnTo>
                        <a:lnTo>
                          <a:pt x="16" y="29"/>
                        </a:lnTo>
                      </a:path>
                    </a:pathLst>
                  </a:custGeom>
                  <a:noFill/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sp>
                <p:nvSpPr>
                  <p:cNvPr id="282701" name="Freeform 77"/>
                  <p:cNvSpPr>
                    <a:spLocks/>
                  </p:cNvSpPr>
                  <p:nvPr/>
                </p:nvSpPr>
                <p:spPr bwMode="auto">
                  <a:xfrm>
                    <a:off x="4649" y="2759"/>
                    <a:ext cx="39" cy="44"/>
                  </a:xfrm>
                  <a:custGeom>
                    <a:avLst/>
                    <a:gdLst/>
                    <a:ahLst/>
                    <a:cxnLst>
                      <a:cxn ang="0">
                        <a:pos x="78" y="0"/>
                      </a:cxn>
                      <a:cxn ang="0">
                        <a:pos x="31" y="17"/>
                      </a:cxn>
                      <a:cxn ang="0">
                        <a:pos x="17" y="33"/>
                      </a:cxn>
                      <a:cxn ang="0">
                        <a:pos x="9" y="56"/>
                      </a:cxn>
                      <a:cxn ang="0">
                        <a:pos x="0" y="82"/>
                      </a:cxn>
                      <a:cxn ang="0">
                        <a:pos x="0" y="87"/>
                      </a:cxn>
                    </a:cxnLst>
                    <a:rect l="0" t="0" r="r" b="b"/>
                    <a:pathLst>
                      <a:path w="78" h="87">
                        <a:moveTo>
                          <a:pt x="78" y="0"/>
                        </a:moveTo>
                        <a:lnTo>
                          <a:pt x="31" y="17"/>
                        </a:lnTo>
                        <a:lnTo>
                          <a:pt x="17" y="33"/>
                        </a:lnTo>
                        <a:lnTo>
                          <a:pt x="9" y="56"/>
                        </a:lnTo>
                        <a:lnTo>
                          <a:pt x="0" y="82"/>
                        </a:lnTo>
                        <a:lnTo>
                          <a:pt x="0" y="87"/>
                        </a:lnTo>
                      </a:path>
                    </a:pathLst>
                  </a:custGeom>
                  <a:noFill/>
                  <a:ln w="11113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</p:grpSp>
            <p:sp>
              <p:nvSpPr>
                <p:cNvPr id="282702" name="Freeform 78"/>
                <p:cNvSpPr>
                  <a:spLocks/>
                </p:cNvSpPr>
                <p:nvPr/>
              </p:nvSpPr>
              <p:spPr bwMode="auto">
                <a:xfrm>
                  <a:off x="4692" y="2880"/>
                  <a:ext cx="103" cy="65"/>
                </a:xfrm>
                <a:custGeom>
                  <a:avLst/>
                  <a:gdLst/>
                  <a:ahLst/>
                  <a:cxnLst>
                    <a:cxn ang="0">
                      <a:pos x="29" y="130"/>
                    </a:cxn>
                    <a:cxn ang="0">
                      <a:pos x="0" y="64"/>
                    </a:cxn>
                    <a:cxn ang="0">
                      <a:pos x="174" y="0"/>
                    </a:cxn>
                    <a:cxn ang="0">
                      <a:pos x="207" y="56"/>
                    </a:cxn>
                    <a:cxn ang="0">
                      <a:pos x="29" y="130"/>
                    </a:cxn>
                  </a:cxnLst>
                  <a:rect l="0" t="0" r="r" b="b"/>
                  <a:pathLst>
                    <a:path w="207" h="130">
                      <a:moveTo>
                        <a:pt x="29" y="130"/>
                      </a:moveTo>
                      <a:lnTo>
                        <a:pt x="0" y="64"/>
                      </a:lnTo>
                      <a:lnTo>
                        <a:pt x="174" y="0"/>
                      </a:lnTo>
                      <a:lnTo>
                        <a:pt x="207" y="56"/>
                      </a:lnTo>
                      <a:lnTo>
                        <a:pt x="29" y="130"/>
                      </a:lnTo>
                      <a:close/>
                    </a:path>
                  </a:pathLst>
                </a:custGeom>
                <a:solidFill>
                  <a:srgbClr val="FFFFBF"/>
                </a:solidFill>
                <a:ln w="11113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106668" tIns="53335" rIns="106668" bIns="53335">
                  <a:spAutoFit/>
                </a:bodyPr>
                <a:lstStyle/>
                <a:p>
                  <a:endParaRPr lang="es-ES"/>
                </a:p>
              </p:txBody>
            </p:sp>
            <p:grpSp>
              <p:nvGrpSpPr>
                <p:cNvPr id="282703" name="Group 79"/>
                <p:cNvGrpSpPr>
                  <a:grpSpLocks/>
                </p:cNvGrpSpPr>
                <p:nvPr/>
              </p:nvGrpSpPr>
              <p:grpSpPr bwMode="auto">
                <a:xfrm>
                  <a:off x="3489" y="2399"/>
                  <a:ext cx="724" cy="926"/>
                  <a:chOff x="3489" y="2399"/>
                  <a:chExt cx="724" cy="926"/>
                </a:xfrm>
              </p:grpSpPr>
              <p:grpSp>
                <p:nvGrpSpPr>
                  <p:cNvPr id="282704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808" y="2457"/>
                    <a:ext cx="405" cy="461"/>
                    <a:chOff x="3808" y="2457"/>
                    <a:chExt cx="405" cy="461"/>
                  </a:xfrm>
                </p:grpSpPr>
                <p:sp>
                  <p:nvSpPr>
                    <p:cNvPr id="282705" name="Freeform 81"/>
                    <p:cNvSpPr>
                      <a:spLocks/>
                    </p:cNvSpPr>
                    <p:nvPr/>
                  </p:nvSpPr>
                  <p:spPr bwMode="auto">
                    <a:xfrm>
                      <a:off x="3846" y="2792"/>
                      <a:ext cx="87" cy="126"/>
                    </a:xfrm>
                    <a:custGeom>
                      <a:avLst/>
                      <a:gdLst/>
                      <a:ahLst/>
                      <a:cxnLst>
                        <a:cxn ang="0">
                          <a:pos x="68" y="0"/>
                        </a:cxn>
                        <a:cxn ang="0">
                          <a:pos x="59" y="88"/>
                        </a:cxn>
                        <a:cxn ang="0">
                          <a:pos x="30" y="170"/>
                        </a:cxn>
                        <a:cxn ang="0">
                          <a:pos x="0" y="212"/>
                        </a:cxn>
                        <a:cxn ang="0">
                          <a:pos x="89" y="252"/>
                        </a:cxn>
                        <a:cxn ang="0">
                          <a:pos x="139" y="157"/>
                        </a:cxn>
                        <a:cxn ang="0">
                          <a:pos x="155" y="94"/>
                        </a:cxn>
                        <a:cxn ang="0">
                          <a:pos x="176" y="12"/>
                        </a:cxn>
                        <a:cxn ang="0">
                          <a:pos x="68" y="0"/>
                        </a:cxn>
                      </a:cxnLst>
                      <a:rect l="0" t="0" r="r" b="b"/>
                      <a:pathLst>
                        <a:path w="176" h="252">
                          <a:moveTo>
                            <a:pt x="68" y="0"/>
                          </a:moveTo>
                          <a:lnTo>
                            <a:pt x="59" y="88"/>
                          </a:lnTo>
                          <a:lnTo>
                            <a:pt x="30" y="170"/>
                          </a:lnTo>
                          <a:lnTo>
                            <a:pt x="0" y="212"/>
                          </a:lnTo>
                          <a:lnTo>
                            <a:pt x="89" y="252"/>
                          </a:lnTo>
                          <a:lnTo>
                            <a:pt x="139" y="157"/>
                          </a:lnTo>
                          <a:lnTo>
                            <a:pt x="155" y="94"/>
                          </a:lnTo>
                          <a:lnTo>
                            <a:pt x="176" y="12"/>
                          </a:lnTo>
                          <a:lnTo>
                            <a:pt x="68" y="0"/>
                          </a:lnTo>
                          <a:close/>
                        </a:path>
                      </a:pathLst>
                    </a:custGeom>
                    <a:solidFill>
                      <a:srgbClr val="FF9F9F"/>
                    </a:solidFill>
                    <a:ln w="11113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  <p:grpSp>
                  <p:nvGrpSpPr>
                    <p:cNvPr id="282706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808" y="2457"/>
                      <a:ext cx="405" cy="435"/>
                      <a:chOff x="3808" y="2457"/>
                      <a:chExt cx="405" cy="435"/>
                    </a:xfrm>
                  </p:grpSpPr>
                  <p:grpSp>
                    <p:nvGrpSpPr>
                      <p:cNvPr id="282707" name="Group 8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90" y="2743"/>
                        <a:ext cx="53" cy="61"/>
                        <a:chOff x="3990" y="2743"/>
                        <a:chExt cx="53" cy="61"/>
                      </a:xfrm>
                    </p:grpSpPr>
                    <p:sp>
                      <p:nvSpPr>
                        <p:cNvPr id="282708" name="Freeform 8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990" y="2743"/>
                          <a:ext cx="53" cy="28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106" y="6"/>
                            </a:cxn>
                            <a:cxn ang="0">
                              <a:pos x="101" y="54"/>
                            </a:cxn>
                            <a:cxn ang="0">
                              <a:pos x="0" y="41"/>
                            </a:cxn>
                            <a:cxn ang="0">
                              <a:pos x="17" y="0"/>
                            </a:cxn>
                            <a:cxn ang="0">
                              <a:pos x="106" y="6"/>
                            </a:cxn>
                          </a:cxnLst>
                          <a:rect l="0" t="0" r="r" b="b"/>
                          <a:pathLst>
                            <a:path w="106" h="54">
                              <a:moveTo>
                                <a:pt x="106" y="6"/>
                              </a:moveTo>
                              <a:lnTo>
                                <a:pt x="101" y="54"/>
                              </a:lnTo>
                              <a:lnTo>
                                <a:pt x="0" y="41"/>
                              </a:lnTo>
                              <a:lnTo>
                                <a:pt x="17" y="0"/>
                              </a:lnTo>
                              <a:lnTo>
                                <a:pt x="106" y="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FFFF"/>
                        </a:solidFill>
                        <a:ln w="11113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:ln>
                      </p:spPr>
                      <p:txBody>
                        <a:bodyPr lIns="106668" tIns="53335" rIns="106668" bIns="53335">
                          <a:spAutoFit/>
                        </a:bodyPr>
                        <a:lstStyle/>
                        <a:p>
                          <a:endParaRPr lang="es-ES"/>
                        </a:p>
                      </p:txBody>
                    </p:sp>
                    <p:sp>
                      <p:nvSpPr>
                        <p:cNvPr id="282709" name="Freeform 8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990" y="2768"/>
                          <a:ext cx="37" cy="36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75" y="4"/>
                            </a:cxn>
                            <a:cxn ang="0">
                              <a:pos x="69" y="25"/>
                            </a:cxn>
                            <a:cxn ang="0">
                              <a:pos x="69" y="36"/>
                            </a:cxn>
                            <a:cxn ang="0">
                              <a:pos x="69" y="47"/>
                            </a:cxn>
                            <a:cxn ang="0">
                              <a:pos x="75" y="73"/>
                            </a:cxn>
                            <a:cxn ang="0">
                              <a:pos x="3" y="41"/>
                            </a:cxn>
                            <a:cxn ang="0">
                              <a:pos x="0" y="0"/>
                            </a:cxn>
                            <a:cxn ang="0">
                              <a:pos x="75" y="4"/>
                            </a:cxn>
                          </a:cxnLst>
                          <a:rect l="0" t="0" r="r" b="b"/>
                          <a:pathLst>
                            <a:path w="75" h="73">
                              <a:moveTo>
                                <a:pt x="75" y="4"/>
                              </a:moveTo>
                              <a:lnTo>
                                <a:pt x="69" y="25"/>
                              </a:lnTo>
                              <a:lnTo>
                                <a:pt x="69" y="36"/>
                              </a:lnTo>
                              <a:lnTo>
                                <a:pt x="69" y="47"/>
                              </a:lnTo>
                              <a:lnTo>
                                <a:pt x="75" y="73"/>
                              </a:lnTo>
                              <a:lnTo>
                                <a:pt x="3" y="41"/>
                              </a:lnTo>
                              <a:lnTo>
                                <a:pt x="0" y="0"/>
                              </a:lnTo>
                              <a:lnTo>
                                <a:pt x="75" y="4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F1F00"/>
                        </a:solidFill>
                        <a:ln w="11113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:ln>
                      </p:spPr>
                      <p:txBody>
                        <a:bodyPr lIns="106668" tIns="53335" rIns="106668" bIns="53335">
                          <a:spAutoFit/>
                        </a:bodyPr>
                        <a:lstStyle/>
                        <a:p>
                          <a:endParaRPr lang="es-ES"/>
                        </a:p>
                      </p:txBody>
                    </p:sp>
                  </p:grpSp>
                  <p:grpSp>
                    <p:nvGrpSpPr>
                      <p:cNvPr id="282710" name="Group 8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808" y="2457"/>
                        <a:ext cx="405" cy="435"/>
                        <a:chOff x="3808" y="2457"/>
                        <a:chExt cx="405" cy="435"/>
                      </a:xfrm>
                    </p:grpSpPr>
                    <p:sp>
                      <p:nvSpPr>
                        <p:cNvPr id="282711" name="Freeform 8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808" y="2457"/>
                          <a:ext cx="405" cy="435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552" y="70"/>
                            </a:cxn>
                            <a:cxn ang="0">
                              <a:pos x="613" y="117"/>
                            </a:cxn>
                            <a:cxn ang="0">
                              <a:pos x="669" y="189"/>
                            </a:cxn>
                            <a:cxn ang="0">
                              <a:pos x="674" y="268"/>
                            </a:cxn>
                            <a:cxn ang="0">
                              <a:pos x="670" y="315"/>
                            </a:cxn>
                            <a:cxn ang="0">
                              <a:pos x="721" y="379"/>
                            </a:cxn>
                            <a:cxn ang="0">
                              <a:pos x="773" y="453"/>
                            </a:cxn>
                            <a:cxn ang="0">
                              <a:pos x="804" y="514"/>
                            </a:cxn>
                            <a:cxn ang="0">
                              <a:pos x="801" y="576"/>
                            </a:cxn>
                            <a:cxn ang="0">
                              <a:pos x="782" y="607"/>
                            </a:cxn>
                            <a:cxn ang="0">
                              <a:pos x="735" y="618"/>
                            </a:cxn>
                            <a:cxn ang="0">
                              <a:pos x="655" y="580"/>
                            </a:cxn>
                            <a:cxn ang="0">
                              <a:pos x="613" y="519"/>
                            </a:cxn>
                            <a:cxn ang="0">
                              <a:pos x="582" y="620"/>
                            </a:cxn>
                            <a:cxn ang="0">
                              <a:pos x="516" y="580"/>
                            </a:cxn>
                            <a:cxn ang="0">
                              <a:pos x="418" y="581"/>
                            </a:cxn>
                            <a:cxn ang="0">
                              <a:pos x="372" y="618"/>
                            </a:cxn>
                            <a:cxn ang="0">
                              <a:pos x="380" y="650"/>
                            </a:cxn>
                            <a:cxn ang="0">
                              <a:pos x="469" y="681"/>
                            </a:cxn>
                            <a:cxn ang="0">
                              <a:pos x="549" y="692"/>
                            </a:cxn>
                            <a:cxn ang="0">
                              <a:pos x="544" y="771"/>
                            </a:cxn>
                            <a:cxn ang="0">
                              <a:pos x="526" y="843"/>
                            </a:cxn>
                            <a:cxn ang="0">
                              <a:pos x="497" y="869"/>
                            </a:cxn>
                            <a:cxn ang="0">
                              <a:pos x="432" y="848"/>
                            </a:cxn>
                            <a:cxn ang="0">
                              <a:pos x="253" y="744"/>
                            </a:cxn>
                            <a:cxn ang="0">
                              <a:pos x="168" y="681"/>
                            </a:cxn>
                            <a:cxn ang="0">
                              <a:pos x="158" y="650"/>
                            </a:cxn>
                            <a:cxn ang="0">
                              <a:pos x="102" y="654"/>
                            </a:cxn>
                            <a:cxn ang="0">
                              <a:pos x="64" y="625"/>
                            </a:cxn>
                            <a:cxn ang="0">
                              <a:pos x="55" y="548"/>
                            </a:cxn>
                            <a:cxn ang="0">
                              <a:pos x="27" y="467"/>
                            </a:cxn>
                            <a:cxn ang="0">
                              <a:pos x="0" y="323"/>
                            </a:cxn>
                            <a:cxn ang="0">
                              <a:pos x="38" y="152"/>
                            </a:cxn>
                            <a:cxn ang="0">
                              <a:pos x="99" y="74"/>
                            </a:cxn>
                            <a:cxn ang="0">
                              <a:pos x="198" y="17"/>
                            </a:cxn>
                            <a:cxn ang="0">
                              <a:pos x="307" y="0"/>
                            </a:cxn>
                            <a:cxn ang="0">
                              <a:pos x="399" y="9"/>
                            </a:cxn>
                            <a:cxn ang="0">
                              <a:pos x="491" y="40"/>
                            </a:cxn>
                          </a:cxnLst>
                          <a:rect l="0" t="0" r="r" b="b"/>
                          <a:pathLst>
                            <a:path w="809" h="869">
                              <a:moveTo>
                                <a:pt x="491" y="40"/>
                              </a:moveTo>
                              <a:lnTo>
                                <a:pt x="552" y="70"/>
                              </a:lnTo>
                              <a:lnTo>
                                <a:pt x="587" y="96"/>
                              </a:lnTo>
                              <a:lnTo>
                                <a:pt x="613" y="117"/>
                              </a:lnTo>
                              <a:lnTo>
                                <a:pt x="648" y="156"/>
                              </a:lnTo>
                              <a:lnTo>
                                <a:pt x="669" y="189"/>
                              </a:lnTo>
                              <a:lnTo>
                                <a:pt x="676" y="221"/>
                              </a:lnTo>
                              <a:lnTo>
                                <a:pt x="674" y="268"/>
                              </a:lnTo>
                              <a:lnTo>
                                <a:pt x="665" y="294"/>
                              </a:lnTo>
                              <a:lnTo>
                                <a:pt x="670" y="315"/>
                              </a:lnTo>
                              <a:lnTo>
                                <a:pt x="688" y="342"/>
                              </a:lnTo>
                              <a:lnTo>
                                <a:pt x="721" y="379"/>
                              </a:lnTo>
                              <a:lnTo>
                                <a:pt x="749" y="414"/>
                              </a:lnTo>
                              <a:lnTo>
                                <a:pt x="773" y="453"/>
                              </a:lnTo>
                              <a:lnTo>
                                <a:pt x="796" y="488"/>
                              </a:lnTo>
                              <a:lnTo>
                                <a:pt x="804" y="514"/>
                              </a:lnTo>
                              <a:lnTo>
                                <a:pt x="809" y="541"/>
                              </a:lnTo>
                              <a:lnTo>
                                <a:pt x="801" y="576"/>
                              </a:lnTo>
                              <a:lnTo>
                                <a:pt x="792" y="594"/>
                              </a:lnTo>
                              <a:lnTo>
                                <a:pt x="782" y="607"/>
                              </a:lnTo>
                              <a:lnTo>
                                <a:pt x="763" y="620"/>
                              </a:lnTo>
                              <a:lnTo>
                                <a:pt x="735" y="618"/>
                              </a:lnTo>
                              <a:lnTo>
                                <a:pt x="698" y="602"/>
                              </a:lnTo>
                              <a:lnTo>
                                <a:pt x="655" y="580"/>
                              </a:lnTo>
                              <a:lnTo>
                                <a:pt x="610" y="556"/>
                              </a:lnTo>
                              <a:lnTo>
                                <a:pt x="613" y="519"/>
                              </a:lnTo>
                              <a:lnTo>
                                <a:pt x="604" y="612"/>
                              </a:lnTo>
                              <a:lnTo>
                                <a:pt x="582" y="620"/>
                              </a:lnTo>
                              <a:lnTo>
                                <a:pt x="559" y="599"/>
                              </a:lnTo>
                              <a:lnTo>
                                <a:pt x="516" y="580"/>
                              </a:lnTo>
                              <a:lnTo>
                                <a:pt x="474" y="573"/>
                              </a:lnTo>
                              <a:lnTo>
                                <a:pt x="418" y="581"/>
                              </a:lnTo>
                              <a:lnTo>
                                <a:pt x="385" y="594"/>
                              </a:lnTo>
                              <a:lnTo>
                                <a:pt x="372" y="618"/>
                              </a:lnTo>
                              <a:lnTo>
                                <a:pt x="372" y="637"/>
                              </a:lnTo>
                              <a:lnTo>
                                <a:pt x="380" y="650"/>
                              </a:lnTo>
                              <a:lnTo>
                                <a:pt x="424" y="671"/>
                              </a:lnTo>
                              <a:lnTo>
                                <a:pt x="469" y="681"/>
                              </a:lnTo>
                              <a:lnTo>
                                <a:pt x="512" y="692"/>
                              </a:lnTo>
                              <a:lnTo>
                                <a:pt x="549" y="692"/>
                              </a:lnTo>
                              <a:lnTo>
                                <a:pt x="554" y="684"/>
                              </a:lnTo>
                              <a:lnTo>
                                <a:pt x="544" y="771"/>
                              </a:lnTo>
                              <a:lnTo>
                                <a:pt x="531" y="817"/>
                              </a:lnTo>
                              <a:lnTo>
                                <a:pt x="526" y="843"/>
                              </a:lnTo>
                              <a:lnTo>
                                <a:pt x="519" y="856"/>
                              </a:lnTo>
                              <a:lnTo>
                                <a:pt x="497" y="869"/>
                              </a:lnTo>
                              <a:lnTo>
                                <a:pt x="471" y="866"/>
                              </a:lnTo>
                              <a:lnTo>
                                <a:pt x="432" y="848"/>
                              </a:lnTo>
                              <a:lnTo>
                                <a:pt x="342" y="797"/>
                              </a:lnTo>
                              <a:lnTo>
                                <a:pt x="253" y="744"/>
                              </a:lnTo>
                              <a:lnTo>
                                <a:pt x="184" y="700"/>
                              </a:lnTo>
                              <a:lnTo>
                                <a:pt x="168" y="681"/>
                              </a:lnTo>
                              <a:lnTo>
                                <a:pt x="160" y="662"/>
                              </a:lnTo>
                              <a:lnTo>
                                <a:pt x="158" y="650"/>
                              </a:lnTo>
                              <a:lnTo>
                                <a:pt x="130" y="654"/>
                              </a:lnTo>
                              <a:lnTo>
                                <a:pt x="102" y="654"/>
                              </a:lnTo>
                              <a:lnTo>
                                <a:pt x="83" y="649"/>
                              </a:lnTo>
                              <a:lnTo>
                                <a:pt x="64" y="625"/>
                              </a:lnTo>
                              <a:lnTo>
                                <a:pt x="52" y="594"/>
                              </a:lnTo>
                              <a:lnTo>
                                <a:pt x="55" y="548"/>
                              </a:lnTo>
                              <a:lnTo>
                                <a:pt x="50" y="514"/>
                              </a:lnTo>
                              <a:lnTo>
                                <a:pt x="27" y="467"/>
                              </a:lnTo>
                              <a:lnTo>
                                <a:pt x="5" y="417"/>
                              </a:lnTo>
                              <a:lnTo>
                                <a:pt x="0" y="323"/>
                              </a:lnTo>
                              <a:lnTo>
                                <a:pt x="8" y="234"/>
                              </a:lnTo>
                              <a:lnTo>
                                <a:pt x="38" y="152"/>
                              </a:lnTo>
                              <a:lnTo>
                                <a:pt x="66" y="109"/>
                              </a:lnTo>
                              <a:lnTo>
                                <a:pt x="99" y="74"/>
                              </a:lnTo>
                              <a:lnTo>
                                <a:pt x="139" y="40"/>
                              </a:lnTo>
                              <a:lnTo>
                                <a:pt x="198" y="17"/>
                              </a:lnTo>
                              <a:lnTo>
                                <a:pt x="246" y="5"/>
                              </a:lnTo>
                              <a:lnTo>
                                <a:pt x="307" y="0"/>
                              </a:lnTo>
                              <a:lnTo>
                                <a:pt x="361" y="5"/>
                              </a:lnTo>
                              <a:lnTo>
                                <a:pt x="399" y="9"/>
                              </a:lnTo>
                              <a:lnTo>
                                <a:pt x="441" y="22"/>
                              </a:lnTo>
                              <a:lnTo>
                                <a:pt x="491" y="4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9F9F"/>
                        </a:solidFill>
                        <a:ln w="11113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:ln>
                      </p:spPr>
                      <p:txBody>
                        <a:bodyPr lIns="106668" tIns="53335" rIns="106668" bIns="53335">
                          <a:spAutoFit/>
                        </a:bodyPr>
                        <a:lstStyle/>
                        <a:p>
                          <a:endParaRPr lang="es-ES"/>
                        </a:p>
                      </p:txBody>
                    </p:sp>
                    <p:sp>
                      <p:nvSpPr>
                        <p:cNvPr id="282712" name="Freeform 8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992" y="2536"/>
                          <a:ext cx="95" cy="57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6" y="72"/>
                            </a:cxn>
                            <a:cxn ang="0">
                              <a:pos x="47" y="42"/>
                            </a:cxn>
                            <a:cxn ang="0">
                              <a:pos x="94" y="16"/>
                            </a:cxn>
                            <a:cxn ang="0">
                              <a:pos x="139" y="3"/>
                            </a:cxn>
                            <a:cxn ang="0">
                              <a:pos x="160" y="0"/>
                            </a:cxn>
                            <a:cxn ang="0">
                              <a:pos x="178" y="0"/>
                            </a:cxn>
                            <a:cxn ang="0">
                              <a:pos x="188" y="8"/>
                            </a:cxn>
                            <a:cxn ang="0">
                              <a:pos x="191" y="21"/>
                            </a:cxn>
                            <a:cxn ang="0">
                              <a:pos x="188" y="32"/>
                            </a:cxn>
                            <a:cxn ang="0">
                              <a:pos x="172" y="39"/>
                            </a:cxn>
                            <a:cxn ang="0">
                              <a:pos x="145" y="47"/>
                            </a:cxn>
                            <a:cxn ang="0">
                              <a:pos x="105" y="63"/>
                            </a:cxn>
                            <a:cxn ang="0">
                              <a:pos x="72" y="80"/>
                            </a:cxn>
                            <a:cxn ang="0">
                              <a:pos x="47" y="95"/>
                            </a:cxn>
                            <a:cxn ang="0">
                              <a:pos x="28" y="111"/>
                            </a:cxn>
                            <a:cxn ang="0">
                              <a:pos x="9" y="114"/>
                            </a:cxn>
                            <a:cxn ang="0">
                              <a:pos x="0" y="95"/>
                            </a:cxn>
                            <a:cxn ang="0">
                              <a:pos x="6" y="72"/>
                            </a:cxn>
                          </a:cxnLst>
                          <a:rect l="0" t="0" r="r" b="b"/>
                          <a:pathLst>
                            <a:path w="191" h="114">
                              <a:moveTo>
                                <a:pt x="6" y="72"/>
                              </a:moveTo>
                              <a:lnTo>
                                <a:pt x="47" y="42"/>
                              </a:lnTo>
                              <a:lnTo>
                                <a:pt x="94" y="16"/>
                              </a:lnTo>
                              <a:lnTo>
                                <a:pt x="139" y="3"/>
                              </a:lnTo>
                              <a:lnTo>
                                <a:pt x="160" y="0"/>
                              </a:lnTo>
                              <a:lnTo>
                                <a:pt x="178" y="0"/>
                              </a:lnTo>
                              <a:lnTo>
                                <a:pt x="188" y="8"/>
                              </a:lnTo>
                              <a:lnTo>
                                <a:pt x="191" y="21"/>
                              </a:lnTo>
                              <a:lnTo>
                                <a:pt x="188" y="32"/>
                              </a:lnTo>
                              <a:lnTo>
                                <a:pt x="172" y="39"/>
                              </a:lnTo>
                              <a:lnTo>
                                <a:pt x="145" y="47"/>
                              </a:lnTo>
                              <a:lnTo>
                                <a:pt x="105" y="63"/>
                              </a:lnTo>
                              <a:lnTo>
                                <a:pt x="72" y="80"/>
                              </a:lnTo>
                              <a:lnTo>
                                <a:pt x="47" y="95"/>
                              </a:lnTo>
                              <a:lnTo>
                                <a:pt x="28" y="111"/>
                              </a:lnTo>
                              <a:lnTo>
                                <a:pt x="9" y="114"/>
                              </a:lnTo>
                              <a:lnTo>
                                <a:pt x="0" y="95"/>
                              </a:lnTo>
                              <a:lnTo>
                                <a:pt x="6" y="72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F1F00"/>
                        </a:solidFill>
                        <a:ln w="11113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:ln>
                      </p:spPr>
                      <p:txBody>
                        <a:bodyPr lIns="106668" tIns="53335" rIns="106668" bIns="53335">
                          <a:spAutoFit/>
                        </a:bodyPr>
                        <a:lstStyle/>
                        <a:p>
                          <a:endParaRPr lang="es-ES"/>
                        </a:p>
                      </p:txBody>
                    </p:sp>
                    <p:sp>
                      <p:nvSpPr>
                        <p:cNvPr id="282713" name="Freeform 8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867" y="2660"/>
                          <a:ext cx="113" cy="116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201" y="0"/>
                            </a:cxn>
                            <a:cxn ang="0">
                              <a:pos x="212" y="45"/>
                            </a:cxn>
                            <a:cxn ang="0">
                              <a:pos x="221" y="81"/>
                            </a:cxn>
                            <a:cxn ang="0">
                              <a:pos x="224" y="128"/>
                            </a:cxn>
                            <a:cxn ang="0">
                              <a:pos x="212" y="168"/>
                            </a:cxn>
                            <a:cxn ang="0">
                              <a:pos x="170" y="141"/>
                            </a:cxn>
                            <a:cxn ang="0">
                              <a:pos x="168" y="205"/>
                            </a:cxn>
                            <a:cxn ang="0">
                              <a:pos x="123" y="181"/>
                            </a:cxn>
                            <a:cxn ang="0">
                              <a:pos x="109" y="232"/>
                            </a:cxn>
                            <a:cxn ang="0">
                              <a:pos x="73" y="223"/>
                            </a:cxn>
                            <a:cxn ang="0">
                              <a:pos x="48" y="202"/>
                            </a:cxn>
                            <a:cxn ang="0">
                              <a:pos x="26" y="171"/>
                            </a:cxn>
                            <a:cxn ang="0">
                              <a:pos x="0" y="125"/>
                            </a:cxn>
                            <a:cxn ang="0">
                              <a:pos x="201" y="0"/>
                            </a:cxn>
                          </a:cxnLst>
                          <a:rect l="0" t="0" r="r" b="b"/>
                          <a:pathLst>
                            <a:path w="224" h="232">
                              <a:moveTo>
                                <a:pt x="201" y="0"/>
                              </a:moveTo>
                              <a:lnTo>
                                <a:pt x="212" y="45"/>
                              </a:lnTo>
                              <a:lnTo>
                                <a:pt x="221" y="81"/>
                              </a:lnTo>
                              <a:lnTo>
                                <a:pt x="224" y="128"/>
                              </a:lnTo>
                              <a:lnTo>
                                <a:pt x="212" y="168"/>
                              </a:lnTo>
                              <a:lnTo>
                                <a:pt x="170" y="141"/>
                              </a:lnTo>
                              <a:lnTo>
                                <a:pt x="168" y="205"/>
                              </a:lnTo>
                              <a:lnTo>
                                <a:pt x="123" y="181"/>
                              </a:lnTo>
                              <a:lnTo>
                                <a:pt x="109" y="232"/>
                              </a:lnTo>
                              <a:lnTo>
                                <a:pt x="73" y="223"/>
                              </a:lnTo>
                              <a:lnTo>
                                <a:pt x="48" y="202"/>
                              </a:lnTo>
                              <a:lnTo>
                                <a:pt x="26" y="171"/>
                              </a:lnTo>
                              <a:lnTo>
                                <a:pt x="0" y="125"/>
                              </a:lnTo>
                              <a:lnTo>
                                <a:pt x="201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F1F00"/>
                        </a:solidFill>
                        <a:ln w="11113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:ln>
                      </p:spPr>
                      <p:txBody>
                        <a:bodyPr lIns="106668" tIns="53335" rIns="106668" bIns="53335">
                          <a:spAutoFit/>
                        </a:bodyPr>
                        <a:lstStyle/>
                        <a:p>
                          <a:endParaRPr lang="es-ES"/>
                        </a:p>
                      </p:txBody>
                    </p:sp>
                  </p:grpSp>
                  <p:sp>
                    <p:nvSpPr>
                      <p:cNvPr id="282714" name="Arc 9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830" y="2749"/>
                        <a:ext cx="49" cy="76"/>
                      </a:xfrm>
                      <a:custGeom>
                        <a:avLst/>
                        <a:gdLst>
                          <a:gd name="G0" fmla="+- 21600 0 0"/>
                          <a:gd name="G1" fmla="+- 21600 0 0"/>
                          <a:gd name="G2" fmla="+- 21600 0 0"/>
                          <a:gd name="T0" fmla="*/ 43172 w 43200"/>
                          <a:gd name="T1" fmla="*/ 20502 h 43200"/>
                          <a:gd name="T2" fmla="*/ 21600 w 43200"/>
                          <a:gd name="T3" fmla="*/ 0 h 43200"/>
                          <a:gd name="T4" fmla="*/ 21600 w 4320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43200" h="43200" fill="none" extrusionOk="0">
                            <a:moveTo>
                              <a:pt x="43172" y="20501"/>
                            </a:moveTo>
                            <a:cubicBezTo>
                              <a:pt x="43190" y="20867"/>
                              <a:pt x="43200" y="21233"/>
                              <a:pt x="43200" y="21600"/>
                            </a:cubicBezTo>
                            <a:cubicBezTo>
                              <a:pt x="43200" y="33529"/>
                              <a:pt x="33529" y="43200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-1" y="9670"/>
                              <a:pt x="9670" y="0"/>
                              <a:pt x="21599" y="0"/>
                            </a:cubicBezTo>
                          </a:path>
                          <a:path w="43200" h="43200" stroke="0" extrusionOk="0">
                            <a:moveTo>
                              <a:pt x="43172" y="20501"/>
                            </a:moveTo>
                            <a:cubicBezTo>
                              <a:pt x="43190" y="20867"/>
                              <a:pt x="43200" y="21233"/>
                              <a:pt x="43200" y="21600"/>
                            </a:cubicBezTo>
                            <a:cubicBezTo>
                              <a:pt x="43200" y="33529"/>
                              <a:pt x="33529" y="43200"/>
                              <a:pt x="21600" y="43200"/>
                            </a:cubicBezTo>
                            <a:cubicBezTo>
                              <a:pt x="9670" y="43200"/>
                              <a:pt x="0" y="33529"/>
                              <a:pt x="0" y="21600"/>
                            </a:cubicBezTo>
                            <a:cubicBezTo>
                              <a:pt x="-1" y="9670"/>
                              <a:pt x="9670" y="0"/>
                              <a:pt x="21599" y="0"/>
                            </a:cubicBezTo>
                            <a:lnTo>
                              <a:pt x="21600" y="21600"/>
                            </a:lnTo>
                            <a:close/>
                          </a:path>
                        </a:pathLst>
                      </a:custGeom>
                      <a:noFill/>
                      <a:ln w="44450">
                        <a:solidFill>
                          <a:srgbClr val="FF9F1F"/>
                        </a:solidFill>
                        <a:round/>
                        <a:headEnd/>
                        <a:tailEnd/>
                      </a:ln>
                    </p:spPr>
                    <p:txBody>
                      <a:bodyPr lIns="106668" tIns="53335" rIns="106668" bIns="53335">
                        <a:spAutoFit/>
                      </a:bodyPr>
                      <a:lstStyle/>
                      <a:p>
                        <a:endParaRPr lang="es-ES"/>
                      </a:p>
                    </p:txBody>
                  </p:sp>
                  <p:grpSp>
                    <p:nvGrpSpPr>
                      <p:cNvPr id="282715" name="Group 9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020" y="2573"/>
                        <a:ext cx="98" cy="104"/>
                        <a:chOff x="4020" y="2573"/>
                        <a:chExt cx="98" cy="104"/>
                      </a:xfrm>
                    </p:grpSpPr>
                    <p:sp>
                      <p:nvSpPr>
                        <p:cNvPr id="282716" name="Freeform 9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032" y="2582"/>
                          <a:ext cx="86" cy="95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153" y="27"/>
                            </a:cxn>
                            <a:cxn ang="0">
                              <a:pos x="169" y="53"/>
                            </a:cxn>
                            <a:cxn ang="0">
                              <a:pos x="172" y="74"/>
                            </a:cxn>
                            <a:cxn ang="0">
                              <a:pos x="172" y="94"/>
                            </a:cxn>
                            <a:cxn ang="0">
                              <a:pos x="169" y="114"/>
                            </a:cxn>
                            <a:cxn ang="0">
                              <a:pos x="164" y="130"/>
                            </a:cxn>
                            <a:cxn ang="0">
                              <a:pos x="153" y="151"/>
                            </a:cxn>
                            <a:cxn ang="0">
                              <a:pos x="139" y="168"/>
                            </a:cxn>
                            <a:cxn ang="0">
                              <a:pos x="122" y="181"/>
                            </a:cxn>
                            <a:cxn ang="0">
                              <a:pos x="103" y="189"/>
                            </a:cxn>
                            <a:cxn ang="0">
                              <a:pos x="78" y="189"/>
                            </a:cxn>
                            <a:cxn ang="0">
                              <a:pos x="59" y="184"/>
                            </a:cxn>
                            <a:cxn ang="0">
                              <a:pos x="44" y="176"/>
                            </a:cxn>
                            <a:cxn ang="0">
                              <a:pos x="32" y="165"/>
                            </a:cxn>
                            <a:cxn ang="0">
                              <a:pos x="18" y="149"/>
                            </a:cxn>
                            <a:cxn ang="0">
                              <a:pos x="5" y="130"/>
                            </a:cxn>
                            <a:cxn ang="0">
                              <a:pos x="0" y="106"/>
                            </a:cxn>
                            <a:cxn ang="0">
                              <a:pos x="0" y="82"/>
                            </a:cxn>
                            <a:cxn ang="0">
                              <a:pos x="7" y="61"/>
                            </a:cxn>
                            <a:cxn ang="0">
                              <a:pos x="11" y="45"/>
                            </a:cxn>
                            <a:cxn ang="0">
                              <a:pos x="23" y="30"/>
                            </a:cxn>
                            <a:cxn ang="0">
                              <a:pos x="38" y="14"/>
                            </a:cxn>
                            <a:cxn ang="0">
                              <a:pos x="65" y="1"/>
                            </a:cxn>
                            <a:cxn ang="0">
                              <a:pos x="92" y="0"/>
                            </a:cxn>
                            <a:cxn ang="0">
                              <a:pos x="118" y="3"/>
                            </a:cxn>
                            <a:cxn ang="0">
                              <a:pos x="136" y="13"/>
                            </a:cxn>
                            <a:cxn ang="0">
                              <a:pos x="153" y="27"/>
                            </a:cxn>
                          </a:cxnLst>
                          <a:rect l="0" t="0" r="r" b="b"/>
                          <a:pathLst>
                            <a:path w="172" h="189">
                              <a:moveTo>
                                <a:pt x="153" y="27"/>
                              </a:moveTo>
                              <a:lnTo>
                                <a:pt x="169" y="53"/>
                              </a:lnTo>
                              <a:lnTo>
                                <a:pt x="172" y="74"/>
                              </a:lnTo>
                              <a:lnTo>
                                <a:pt x="172" y="94"/>
                              </a:lnTo>
                              <a:lnTo>
                                <a:pt x="169" y="114"/>
                              </a:lnTo>
                              <a:lnTo>
                                <a:pt x="164" y="130"/>
                              </a:lnTo>
                              <a:lnTo>
                                <a:pt x="153" y="151"/>
                              </a:lnTo>
                              <a:lnTo>
                                <a:pt x="139" y="168"/>
                              </a:lnTo>
                              <a:lnTo>
                                <a:pt x="122" y="181"/>
                              </a:lnTo>
                              <a:lnTo>
                                <a:pt x="103" y="189"/>
                              </a:lnTo>
                              <a:lnTo>
                                <a:pt x="78" y="189"/>
                              </a:lnTo>
                              <a:lnTo>
                                <a:pt x="59" y="184"/>
                              </a:lnTo>
                              <a:lnTo>
                                <a:pt x="44" y="176"/>
                              </a:lnTo>
                              <a:lnTo>
                                <a:pt x="32" y="165"/>
                              </a:lnTo>
                              <a:lnTo>
                                <a:pt x="18" y="149"/>
                              </a:lnTo>
                              <a:lnTo>
                                <a:pt x="5" y="130"/>
                              </a:lnTo>
                              <a:lnTo>
                                <a:pt x="0" y="106"/>
                              </a:lnTo>
                              <a:lnTo>
                                <a:pt x="0" y="82"/>
                              </a:lnTo>
                              <a:lnTo>
                                <a:pt x="7" y="61"/>
                              </a:lnTo>
                              <a:lnTo>
                                <a:pt x="11" y="45"/>
                              </a:lnTo>
                              <a:lnTo>
                                <a:pt x="23" y="30"/>
                              </a:lnTo>
                              <a:lnTo>
                                <a:pt x="38" y="14"/>
                              </a:lnTo>
                              <a:lnTo>
                                <a:pt x="65" y="1"/>
                              </a:lnTo>
                              <a:lnTo>
                                <a:pt x="92" y="0"/>
                              </a:lnTo>
                              <a:lnTo>
                                <a:pt x="118" y="3"/>
                              </a:lnTo>
                              <a:lnTo>
                                <a:pt x="136" y="13"/>
                              </a:lnTo>
                              <a:lnTo>
                                <a:pt x="153" y="27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FFFF"/>
                        </a:solidFill>
                        <a:ln w="11113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:ln>
                      </p:spPr>
                      <p:txBody>
                        <a:bodyPr lIns="106668" tIns="53335" rIns="106668" bIns="53335">
                          <a:spAutoFit/>
                        </a:bodyPr>
                        <a:lstStyle/>
                        <a:p>
                          <a:endParaRPr lang="es-ES"/>
                        </a:p>
                      </p:txBody>
                    </p:sp>
                    <p:sp>
                      <p:nvSpPr>
                        <p:cNvPr id="282717" name="Freeform 9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066" y="2634"/>
                          <a:ext cx="34" cy="39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63" y="11"/>
                            </a:cxn>
                            <a:cxn ang="0">
                              <a:pos x="70" y="21"/>
                            </a:cxn>
                            <a:cxn ang="0">
                              <a:pos x="70" y="29"/>
                            </a:cxn>
                            <a:cxn ang="0">
                              <a:pos x="70" y="39"/>
                            </a:cxn>
                            <a:cxn ang="0">
                              <a:pos x="70" y="47"/>
                            </a:cxn>
                            <a:cxn ang="0">
                              <a:pos x="66" y="55"/>
                            </a:cxn>
                            <a:cxn ang="0">
                              <a:pos x="63" y="61"/>
                            </a:cxn>
                            <a:cxn ang="0">
                              <a:pos x="56" y="69"/>
                            </a:cxn>
                            <a:cxn ang="0">
                              <a:pos x="50" y="76"/>
                            </a:cxn>
                            <a:cxn ang="0">
                              <a:pos x="42" y="77"/>
                            </a:cxn>
                            <a:cxn ang="0">
                              <a:pos x="31" y="77"/>
                            </a:cxn>
                            <a:cxn ang="0">
                              <a:pos x="23" y="76"/>
                            </a:cxn>
                            <a:cxn ang="0">
                              <a:pos x="17" y="72"/>
                            </a:cxn>
                            <a:cxn ang="0">
                              <a:pos x="12" y="68"/>
                            </a:cxn>
                            <a:cxn ang="0">
                              <a:pos x="7" y="61"/>
                            </a:cxn>
                            <a:cxn ang="0">
                              <a:pos x="2" y="55"/>
                            </a:cxn>
                            <a:cxn ang="0">
                              <a:pos x="0" y="44"/>
                            </a:cxn>
                            <a:cxn ang="0">
                              <a:pos x="0" y="32"/>
                            </a:cxn>
                            <a:cxn ang="0">
                              <a:pos x="2" y="24"/>
                            </a:cxn>
                            <a:cxn ang="0">
                              <a:pos x="5" y="19"/>
                            </a:cxn>
                            <a:cxn ang="0">
                              <a:pos x="9" y="13"/>
                            </a:cxn>
                            <a:cxn ang="0">
                              <a:pos x="16" y="5"/>
                            </a:cxn>
                            <a:cxn ang="0">
                              <a:pos x="26" y="0"/>
                            </a:cxn>
                            <a:cxn ang="0">
                              <a:pos x="38" y="0"/>
                            </a:cxn>
                            <a:cxn ang="0">
                              <a:pos x="49" y="2"/>
                            </a:cxn>
                            <a:cxn ang="0">
                              <a:pos x="54" y="5"/>
                            </a:cxn>
                            <a:cxn ang="0">
                              <a:pos x="63" y="11"/>
                            </a:cxn>
                          </a:cxnLst>
                          <a:rect l="0" t="0" r="r" b="b"/>
                          <a:pathLst>
                            <a:path w="70" h="77">
                              <a:moveTo>
                                <a:pt x="63" y="11"/>
                              </a:moveTo>
                              <a:lnTo>
                                <a:pt x="70" y="21"/>
                              </a:lnTo>
                              <a:lnTo>
                                <a:pt x="70" y="29"/>
                              </a:lnTo>
                              <a:lnTo>
                                <a:pt x="70" y="39"/>
                              </a:lnTo>
                              <a:lnTo>
                                <a:pt x="70" y="47"/>
                              </a:lnTo>
                              <a:lnTo>
                                <a:pt x="66" y="55"/>
                              </a:lnTo>
                              <a:lnTo>
                                <a:pt x="63" y="61"/>
                              </a:lnTo>
                              <a:lnTo>
                                <a:pt x="56" y="69"/>
                              </a:lnTo>
                              <a:lnTo>
                                <a:pt x="50" y="76"/>
                              </a:lnTo>
                              <a:lnTo>
                                <a:pt x="42" y="77"/>
                              </a:lnTo>
                              <a:lnTo>
                                <a:pt x="31" y="77"/>
                              </a:lnTo>
                              <a:lnTo>
                                <a:pt x="23" y="76"/>
                              </a:lnTo>
                              <a:lnTo>
                                <a:pt x="17" y="72"/>
                              </a:lnTo>
                              <a:lnTo>
                                <a:pt x="12" y="68"/>
                              </a:lnTo>
                              <a:lnTo>
                                <a:pt x="7" y="61"/>
                              </a:lnTo>
                              <a:lnTo>
                                <a:pt x="2" y="55"/>
                              </a:lnTo>
                              <a:lnTo>
                                <a:pt x="0" y="44"/>
                              </a:lnTo>
                              <a:lnTo>
                                <a:pt x="0" y="32"/>
                              </a:lnTo>
                              <a:lnTo>
                                <a:pt x="2" y="24"/>
                              </a:lnTo>
                              <a:lnTo>
                                <a:pt x="5" y="19"/>
                              </a:lnTo>
                              <a:lnTo>
                                <a:pt x="9" y="13"/>
                              </a:lnTo>
                              <a:lnTo>
                                <a:pt x="16" y="5"/>
                              </a:lnTo>
                              <a:lnTo>
                                <a:pt x="26" y="0"/>
                              </a:lnTo>
                              <a:lnTo>
                                <a:pt x="38" y="0"/>
                              </a:lnTo>
                              <a:lnTo>
                                <a:pt x="49" y="2"/>
                              </a:lnTo>
                              <a:lnTo>
                                <a:pt x="54" y="5"/>
                              </a:lnTo>
                              <a:lnTo>
                                <a:pt x="63" y="11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 lIns="106668" tIns="53335" rIns="106668" bIns="53335">
                          <a:spAutoFit/>
                        </a:bodyPr>
                        <a:lstStyle/>
                        <a:p>
                          <a:endParaRPr lang="es-ES"/>
                        </a:p>
                      </p:txBody>
                    </p:sp>
                    <p:sp>
                      <p:nvSpPr>
                        <p:cNvPr id="282718" name="Freeform 9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020" y="2573"/>
                          <a:ext cx="93" cy="78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186" y="39"/>
                            </a:cxn>
                            <a:cxn ang="0">
                              <a:pos x="161" y="19"/>
                            </a:cxn>
                            <a:cxn ang="0">
                              <a:pos x="135" y="6"/>
                            </a:cxn>
                            <a:cxn ang="0">
                              <a:pos x="113" y="0"/>
                            </a:cxn>
                            <a:cxn ang="0">
                              <a:pos x="90" y="0"/>
                            </a:cxn>
                            <a:cxn ang="0">
                              <a:pos x="67" y="5"/>
                            </a:cxn>
                            <a:cxn ang="0">
                              <a:pos x="54" y="11"/>
                            </a:cxn>
                            <a:cxn ang="0">
                              <a:pos x="38" y="21"/>
                            </a:cxn>
                            <a:cxn ang="0">
                              <a:pos x="26" y="35"/>
                            </a:cxn>
                            <a:cxn ang="0">
                              <a:pos x="14" y="61"/>
                            </a:cxn>
                            <a:cxn ang="0">
                              <a:pos x="10" y="82"/>
                            </a:cxn>
                            <a:cxn ang="0">
                              <a:pos x="3" y="101"/>
                            </a:cxn>
                            <a:cxn ang="0">
                              <a:pos x="0" y="119"/>
                            </a:cxn>
                            <a:cxn ang="0">
                              <a:pos x="0" y="143"/>
                            </a:cxn>
                            <a:cxn ang="0">
                              <a:pos x="0" y="156"/>
                            </a:cxn>
                            <a:cxn ang="0">
                              <a:pos x="186" y="39"/>
                            </a:cxn>
                          </a:cxnLst>
                          <a:rect l="0" t="0" r="r" b="b"/>
                          <a:pathLst>
                            <a:path w="186" h="156">
                              <a:moveTo>
                                <a:pt x="186" y="39"/>
                              </a:moveTo>
                              <a:lnTo>
                                <a:pt x="161" y="19"/>
                              </a:lnTo>
                              <a:lnTo>
                                <a:pt x="135" y="6"/>
                              </a:lnTo>
                              <a:lnTo>
                                <a:pt x="113" y="0"/>
                              </a:lnTo>
                              <a:lnTo>
                                <a:pt x="90" y="0"/>
                              </a:lnTo>
                              <a:lnTo>
                                <a:pt x="67" y="5"/>
                              </a:lnTo>
                              <a:lnTo>
                                <a:pt x="54" y="11"/>
                              </a:lnTo>
                              <a:lnTo>
                                <a:pt x="38" y="21"/>
                              </a:lnTo>
                              <a:lnTo>
                                <a:pt x="26" y="35"/>
                              </a:lnTo>
                              <a:lnTo>
                                <a:pt x="14" y="61"/>
                              </a:lnTo>
                              <a:lnTo>
                                <a:pt x="10" y="82"/>
                              </a:lnTo>
                              <a:lnTo>
                                <a:pt x="3" y="101"/>
                              </a:lnTo>
                              <a:lnTo>
                                <a:pt x="0" y="119"/>
                              </a:lnTo>
                              <a:lnTo>
                                <a:pt x="0" y="143"/>
                              </a:lnTo>
                              <a:lnTo>
                                <a:pt x="0" y="156"/>
                              </a:lnTo>
                              <a:lnTo>
                                <a:pt x="186" y="39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9F9F"/>
                        </a:solidFill>
                        <a:ln w="11113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:ln>
                      </p:spPr>
                      <p:txBody>
                        <a:bodyPr lIns="106668" tIns="53335" rIns="106668" bIns="53335">
                          <a:spAutoFit/>
                        </a:bodyPr>
                        <a:lstStyle/>
                        <a:p>
                          <a:endParaRPr lang="es-ES"/>
                        </a:p>
                      </p:txBody>
                    </p:sp>
                  </p:grpSp>
                </p:grpSp>
              </p:grpSp>
              <p:grpSp>
                <p:nvGrpSpPr>
                  <p:cNvPr id="282719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89" y="2399"/>
                    <a:ext cx="605" cy="926"/>
                    <a:chOff x="3489" y="2399"/>
                    <a:chExt cx="605" cy="926"/>
                  </a:xfrm>
                </p:grpSpPr>
                <p:sp>
                  <p:nvSpPr>
                    <p:cNvPr id="282720" name="Freeform 96"/>
                    <p:cNvSpPr>
                      <a:spLocks/>
                    </p:cNvSpPr>
                    <p:nvPr/>
                  </p:nvSpPr>
                  <p:spPr bwMode="auto">
                    <a:xfrm>
                      <a:off x="3489" y="2399"/>
                      <a:ext cx="605" cy="926"/>
                    </a:xfrm>
                    <a:custGeom>
                      <a:avLst/>
                      <a:gdLst/>
                      <a:ahLst/>
                      <a:cxnLst>
                        <a:cxn ang="0">
                          <a:pos x="1187" y="221"/>
                        </a:cxn>
                        <a:cxn ang="0">
                          <a:pos x="1209" y="185"/>
                        </a:cxn>
                        <a:cxn ang="0">
                          <a:pos x="1204" y="150"/>
                        </a:cxn>
                        <a:cxn ang="0">
                          <a:pos x="1176" y="103"/>
                        </a:cxn>
                        <a:cxn ang="0">
                          <a:pos x="1116" y="52"/>
                        </a:cxn>
                        <a:cxn ang="0">
                          <a:pos x="1027" y="21"/>
                        </a:cxn>
                        <a:cxn ang="0">
                          <a:pos x="921" y="16"/>
                        </a:cxn>
                        <a:cxn ang="0">
                          <a:pos x="843" y="0"/>
                        </a:cxn>
                        <a:cxn ang="0">
                          <a:pos x="745" y="21"/>
                        </a:cxn>
                        <a:cxn ang="0">
                          <a:pos x="690" y="31"/>
                        </a:cxn>
                        <a:cxn ang="0">
                          <a:pos x="619" y="63"/>
                        </a:cxn>
                        <a:cxn ang="0">
                          <a:pos x="563" y="94"/>
                        </a:cxn>
                        <a:cxn ang="0">
                          <a:pos x="525" y="159"/>
                        </a:cxn>
                        <a:cxn ang="0">
                          <a:pos x="457" y="267"/>
                        </a:cxn>
                        <a:cxn ang="0">
                          <a:pos x="375" y="436"/>
                        </a:cxn>
                        <a:cxn ang="0">
                          <a:pos x="347" y="529"/>
                        </a:cxn>
                        <a:cxn ang="0">
                          <a:pos x="341" y="606"/>
                        </a:cxn>
                        <a:cxn ang="0">
                          <a:pos x="380" y="712"/>
                        </a:cxn>
                        <a:cxn ang="0">
                          <a:pos x="436" y="794"/>
                        </a:cxn>
                        <a:cxn ang="0">
                          <a:pos x="441" y="911"/>
                        </a:cxn>
                        <a:cxn ang="0">
                          <a:pos x="419" y="1009"/>
                        </a:cxn>
                        <a:cxn ang="0">
                          <a:pos x="358" y="1188"/>
                        </a:cxn>
                        <a:cxn ang="0">
                          <a:pos x="325" y="1234"/>
                        </a:cxn>
                        <a:cxn ang="0">
                          <a:pos x="186" y="1382"/>
                        </a:cxn>
                        <a:cxn ang="0">
                          <a:pos x="66" y="1469"/>
                        </a:cxn>
                        <a:cxn ang="0">
                          <a:pos x="23" y="1509"/>
                        </a:cxn>
                        <a:cxn ang="0">
                          <a:pos x="0" y="1551"/>
                        </a:cxn>
                        <a:cxn ang="0">
                          <a:pos x="158" y="1520"/>
                        </a:cxn>
                        <a:cxn ang="0">
                          <a:pos x="43" y="1607"/>
                        </a:cxn>
                        <a:cxn ang="0">
                          <a:pos x="0" y="1710"/>
                        </a:cxn>
                        <a:cxn ang="0">
                          <a:pos x="71" y="1673"/>
                        </a:cxn>
                        <a:cxn ang="0">
                          <a:pos x="175" y="1581"/>
                        </a:cxn>
                        <a:cxn ang="0">
                          <a:pos x="247" y="1530"/>
                        </a:cxn>
                        <a:cxn ang="0">
                          <a:pos x="120" y="1715"/>
                        </a:cxn>
                        <a:cxn ang="0">
                          <a:pos x="66" y="1853"/>
                        </a:cxn>
                        <a:cxn ang="0">
                          <a:pos x="191" y="1740"/>
                        </a:cxn>
                        <a:cxn ang="0">
                          <a:pos x="302" y="1586"/>
                        </a:cxn>
                        <a:cxn ang="0">
                          <a:pos x="302" y="1694"/>
                        </a:cxn>
                        <a:cxn ang="0">
                          <a:pos x="408" y="1499"/>
                        </a:cxn>
                        <a:cxn ang="0">
                          <a:pos x="507" y="1300"/>
                        </a:cxn>
                        <a:cxn ang="0">
                          <a:pos x="535" y="1229"/>
                        </a:cxn>
                        <a:cxn ang="0">
                          <a:pos x="573" y="1049"/>
                        </a:cxn>
                        <a:cxn ang="0">
                          <a:pos x="624" y="953"/>
                        </a:cxn>
                        <a:cxn ang="0">
                          <a:pos x="652" y="813"/>
                        </a:cxn>
                        <a:cxn ang="0">
                          <a:pos x="657" y="783"/>
                        </a:cxn>
                        <a:cxn ang="0">
                          <a:pos x="685" y="738"/>
                        </a:cxn>
                        <a:cxn ang="0">
                          <a:pos x="718" y="727"/>
                        </a:cxn>
                        <a:cxn ang="0">
                          <a:pos x="751" y="712"/>
                        </a:cxn>
                        <a:cxn ang="0">
                          <a:pos x="818" y="680"/>
                        </a:cxn>
                        <a:cxn ang="0">
                          <a:pos x="871" y="645"/>
                        </a:cxn>
                        <a:cxn ang="0">
                          <a:pos x="944" y="595"/>
                        </a:cxn>
                        <a:cxn ang="0">
                          <a:pos x="1020" y="498"/>
                        </a:cxn>
                        <a:cxn ang="0">
                          <a:pos x="1081" y="396"/>
                        </a:cxn>
                        <a:cxn ang="0">
                          <a:pos x="1164" y="283"/>
                        </a:cxn>
                        <a:cxn ang="0">
                          <a:pos x="1187" y="221"/>
                        </a:cxn>
                      </a:cxnLst>
                      <a:rect l="0" t="0" r="r" b="b"/>
                      <a:pathLst>
                        <a:path w="1209" h="1853">
                          <a:moveTo>
                            <a:pt x="1187" y="221"/>
                          </a:moveTo>
                          <a:lnTo>
                            <a:pt x="1209" y="185"/>
                          </a:lnTo>
                          <a:lnTo>
                            <a:pt x="1204" y="150"/>
                          </a:lnTo>
                          <a:lnTo>
                            <a:pt x="1176" y="103"/>
                          </a:lnTo>
                          <a:lnTo>
                            <a:pt x="1116" y="52"/>
                          </a:lnTo>
                          <a:lnTo>
                            <a:pt x="1027" y="21"/>
                          </a:lnTo>
                          <a:lnTo>
                            <a:pt x="921" y="16"/>
                          </a:lnTo>
                          <a:lnTo>
                            <a:pt x="843" y="0"/>
                          </a:lnTo>
                          <a:lnTo>
                            <a:pt x="745" y="21"/>
                          </a:lnTo>
                          <a:lnTo>
                            <a:pt x="690" y="31"/>
                          </a:lnTo>
                          <a:lnTo>
                            <a:pt x="619" y="63"/>
                          </a:lnTo>
                          <a:lnTo>
                            <a:pt x="563" y="94"/>
                          </a:lnTo>
                          <a:lnTo>
                            <a:pt x="525" y="159"/>
                          </a:lnTo>
                          <a:lnTo>
                            <a:pt x="457" y="267"/>
                          </a:lnTo>
                          <a:lnTo>
                            <a:pt x="375" y="436"/>
                          </a:lnTo>
                          <a:lnTo>
                            <a:pt x="347" y="529"/>
                          </a:lnTo>
                          <a:lnTo>
                            <a:pt x="341" y="606"/>
                          </a:lnTo>
                          <a:lnTo>
                            <a:pt x="380" y="712"/>
                          </a:lnTo>
                          <a:lnTo>
                            <a:pt x="436" y="794"/>
                          </a:lnTo>
                          <a:lnTo>
                            <a:pt x="441" y="911"/>
                          </a:lnTo>
                          <a:lnTo>
                            <a:pt x="419" y="1009"/>
                          </a:lnTo>
                          <a:lnTo>
                            <a:pt x="358" y="1188"/>
                          </a:lnTo>
                          <a:lnTo>
                            <a:pt x="325" y="1234"/>
                          </a:lnTo>
                          <a:lnTo>
                            <a:pt x="186" y="1382"/>
                          </a:lnTo>
                          <a:lnTo>
                            <a:pt x="66" y="1469"/>
                          </a:lnTo>
                          <a:lnTo>
                            <a:pt x="23" y="1509"/>
                          </a:lnTo>
                          <a:lnTo>
                            <a:pt x="0" y="1551"/>
                          </a:lnTo>
                          <a:lnTo>
                            <a:pt x="158" y="1520"/>
                          </a:lnTo>
                          <a:lnTo>
                            <a:pt x="43" y="1607"/>
                          </a:lnTo>
                          <a:lnTo>
                            <a:pt x="0" y="1710"/>
                          </a:lnTo>
                          <a:lnTo>
                            <a:pt x="71" y="1673"/>
                          </a:lnTo>
                          <a:lnTo>
                            <a:pt x="175" y="1581"/>
                          </a:lnTo>
                          <a:lnTo>
                            <a:pt x="247" y="1530"/>
                          </a:lnTo>
                          <a:lnTo>
                            <a:pt x="120" y="1715"/>
                          </a:lnTo>
                          <a:lnTo>
                            <a:pt x="66" y="1853"/>
                          </a:lnTo>
                          <a:lnTo>
                            <a:pt x="191" y="1740"/>
                          </a:lnTo>
                          <a:lnTo>
                            <a:pt x="302" y="1586"/>
                          </a:lnTo>
                          <a:lnTo>
                            <a:pt x="302" y="1694"/>
                          </a:lnTo>
                          <a:lnTo>
                            <a:pt x="408" y="1499"/>
                          </a:lnTo>
                          <a:lnTo>
                            <a:pt x="507" y="1300"/>
                          </a:lnTo>
                          <a:lnTo>
                            <a:pt x="535" y="1229"/>
                          </a:lnTo>
                          <a:lnTo>
                            <a:pt x="573" y="1049"/>
                          </a:lnTo>
                          <a:lnTo>
                            <a:pt x="624" y="953"/>
                          </a:lnTo>
                          <a:lnTo>
                            <a:pt x="652" y="813"/>
                          </a:lnTo>
                          <a:lnTo>
                            <a:pt x="657" y="783"/>
                          </a:lnTo>
                          <a:lnTo>
                            <a:pt x="685" y="738"/>
                          </a:lnTo>
                          <a:lnTo>
                            <a:pt x="718" y="727"/>
                          </a:lnTo>
                          <a:lnTo>
                            <a:pt x="751" y="712"/>
                          </a:lnTo>
                          <a:lnTo>
                            <a:pt x="818" y="680"/>
                          </a:lnTo>
                          <a:lnTo>
                            <a:pt x="871" y="645"/>
                          </a:lnTo>
                          <a:lnTo>
                            <a:pt x="944" y="595"/>
                          </a:lnTo>
                          <a:lnTo>
                            <a:pt x="1020" y="498"/>
                          </a:lnTo>
                          <a:lnTo>
                            <a:pt x="1081" y="396"/>
                          </a:lnTo>
                          <a:lnTo>
                            <a:pt x="1164" y="283"/>
                          </a:lnTo>
                          <a:lnTo>
                            <a:pt x="1187" y="221"/>
                          </a:lnTo>
                          <a:close/>
                        </a:path>
                      </a:pathLst>
                    </a:custGeom>
                    <a:solidFill>
                      <a:srgbClr val="FF00FF"/>
                    </a:solidFill>
                    <a:ln w="11113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  <p:sp>
                  <p:nvSpPr>
                    <p:cNvPr id="282721" name="Oval 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88" y="2767"/>
                      <a:ext cx="137" cy="125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 w="222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  <p:sp>
                  <p:nvSpPr>
                    <p:cNvPr id="282722" name="Freeform 98"/>
                    <p:cNvSpPr>
                      <a:spLocks/>
                    </p:cNvSpPr>
                    <p:nvPr/>
                  </p:nvSpPr>
                  <p:spPr bwMode="auto">
                    <a:xfrm>
                      <a:off x="3768" y="2417"/>
                      <a:ext cx="257" cy="342"/>
                    </a:xfrm>
                    <a:custGeom>
                      <a:avLst/>
                      <a:gdLst/>
                      <a:ahLst/>
                      <a:cxnLst>
                        <a:cxn ang="0">
                          <a:pos x="512" y="0"/>
                        </a:cxn>
                        <a:cxn ang="0">
                          <a:pos x="474" y="36"/>
                        </a:cxn>
                        <a:cxn ang="0">
                          <a:pos x="429" y="76"/>
                        </a:cxn>
                        <a:cxn ang="0">
                          <a:pos x="399" y="106"/>
                        </a:cxn>
                        <a:cxn ang="0">
                          <a:pos x="373" y="143"/>
                        </a:cxn>
                        <a:cxn ang="0">
                          <a:pos x="354" y="172"/>
                        </a:cxn>
                        <a:cxn ang="0">
                          <a:pos x="340" y="209"/>
                        </a:cxn>
                        <a:cxn ang="0">
                          <a:pos x="326" y="256"/>
                        </a:cxn>
                        <a:cxn ang="0">
                          <a:pos x="307" y="323"/>
                        </a:cxn>
                        <a:cxn ang="0">
                          <a:pos x="299" y="365"/>
                        </a:cxn>
                        <a:cxn ang="0">
                          <a:pos x="285" y="412"/>
                        </a:cxn>
                        <a:cxn ang="0">
                          <a:pos x="264" y="450"/>
                        </a:cxn>
                        <a:cxn ang="0">
                          <a:pos x="240" y="489"/>
                        </a:cxn>
                        <a:cxn ang="0">
                          <a:pos x="212" y="519"/>
                        </a:cxn>
                        <a:cxn ang="0">
                          <a:pos x="177" y="548"/>
                        </a:cxn>
                        <a:cxn ang="0">
                          <a:pos x="144" y="576"/>
                        </a:cxn>
                        <a:cxn ang="0">
                          <a:pos x="102" y="604"/>
                        </a:cxn>
                        <a:cxn ang="0">
                          <a:pos x="71" y="625"/>
                        </a:cxn>
                        <a:cxn ang="0">
                          <a:pos x="41" y="643"/>
                        </a:cxn>
                        <a:cxn ang="0">
                          <a:pos x="15" y="664"/>
                        </a:cxn>
                        <a:cxn ang="0">
                          <a:pos x="0" y="685"/>
                        </a:cxn>
                      </a:cxnLst>
                      <a:rect l="0" t="0" r="r" b="b"/>
                      <a:pathLst>
                        <a:path w="512" h="685">
                          <a:moveTo>
                            <a:pt x="512" y="0"/>
                          </a:moveTo>
                          <a:lnTo>
                            <a:pt x="474" y="36"/>
                          </a:lnTo>
                          <a:lnTo>
                            <a:pt x="429" y="76"/>
                          </a:lnTo>
                          <a:lnTo>
                            <a:pt x="399" y="106"/>
                          </a:lnTo>
                          <a:lnTo>
                            <a:pt x="373" y="143"/>
                          </a:lnTo>
                          <a:lnTo>
                            <a:pt x="354" y="172"/>
                          </a:lnTo>
                          <a:lnTo>
                            <a:pt x="340" y="209"/>
                          </a:lnTo>
                          <a:lnTo>
                            <a:pt x="326" y="256"/>
                          </a:lnTo>
                          <a:lnTo>
                            <a:pt x="307" y="323"/>
                          </a:lnTo>
                          <a:lnTo>
                            <a:pt x="299" y="365"/>
                          </a:lnTo>
                          <a:lnTo>
                            <a:pt x="285" y="412"/>
                          </a:lnTo>
                          <a:lnTo>
                            <a:pt x="264" y="450"/>
                          </a:lnTo>
                          <a:lnTo>
                            <a:pt x="240" y="489"/>
                          </a:lnTo>
                          <a:lnTo>
                            <a:pt x="212" y="519"/>
                          </a:lnTo>
                          <a:lnTo>
                            <a:pt x="177" y="548"/>
                          </a:lnTo>
                          <a:lnTo>
                            <a:pt x="144" y="576"/>
                          </a:lnTo>
                          <a:lnTo>
                            <a:pt x="102" y="604"/>
                          </a:lnTo>
                          <a:lnTo>
                            <a:pt x="71" y="625"/>
                          </a:lnTo>
                          <a:lnTo>
                            <a:pt x="41" y="643"/>
                          </a:lnTo>
                          <a:lnTo>
                            <a:pt x="15" y="664"/>
                          </a:lnTo>
                          <a:lnTo>
                            <a:pt x="0" y="685"/>
                          </a:lnTo>
                        </a:path>
                      </a:pathLst>
                    </a:custGeom>
                    <a:noFill/>
                    <a:ln w="11113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  <p:sp>
                  <p:nvSpPr>
                    <p:cNvPr id="282723" name="Freeform 99"/>
                    <p:cNvSpPr>
                      <a:spLocks/>
                    </p:cNvSpPr>
                    <p:nvPr/>
                  </p:nvSpPr>
                  <p:spPr bwMode="auto">
                    <a:xfrm>
                      <a:off x="3724" y="2404"/>
                      <a:ext cx="190" cy="353"/>
                    </a:xfrm>
                    <a:custGeom>
                      <a:avLst/>
                      <a:gdLst/>
                      <a:ahLst/>
                      <a:cxnLst>
                        <a:cxn ang="0">
                          <a:pos x="381" y="0"/>
                        </a:cxn>
                        <a:cxn ang="0">
                          <a:pos x="301" y="53"/>
                        </a:cxn>
                        <a:cxn ang="0">
                          <a:pos x="263" y="88"/>
                        </a:cxn>
                        <a:cxn ang="0">
                          <a:pos x="233" y="127"/>
                        </a:cxn>
                        <a:cxn ang="0">
                          <a:pos x="212" y="165"/>
                        </a:cxn>
                        <a:cxn ang="0">
                          <a:pos x="193" y="210"/>
                        </a:cxn>
                        <a:cxn ang="0">
                          <a:pos x="174" y="281"/>
                        </a:cxn>
                        <a:cxn ang="0">
                          <a:pos x="163" y="331"/>
                        </a:cxn>
                        <a:cxn ang="0">
                          <a:pos x="144" y="376"/>
                        </a:cxn>
                        <a:cxn ang="0">
                          <a:pos x="117" y="422"/>
                        </a:cxn>
                        <a:cxn ang="0">
                          <a:pos x="94" y="466"/>
                        </a:cxn>
                        <a:cxn ang="0">
                          <a:pos x="75" y="498"/>
                        </a:cxn>
                        <a:cxn ang="0">
                          <a:pos x="56" y="547"/>
                        </a:cxn>
                        <a:cxn ang="0">
                          <a:pos x="33" y="594"/>
                        </a:cxn>
                        <a:cxn ang="0">
                          <a:pos x="11" y="654"/>
                        </a:cxn>
                        <a:cxn ang="0">
                          <a:pos x="0" y="705"/>
                        </a:cxn>
                      </a:cxnLst>
                      <a:rect l="0" t="0" r="r" b="b"/>
                      <a:pathLst>
                        <a:path w="381" h="705">
                          <a:moveTo>
                            <a:pt x="381" y="0"/>
                          </a:moveTo>
                          <a:lnTo>
                            <a:pt x="301" y="53"/>
                          </a:lnTo>
                          <a:lnTo>
                            <a:pt x="263" y="88"/>
                          </a:lnTo>
                          <a:lnTo>
                            <a:pt x="233" y="127"/>
                          </a:lnTo>
                          <a:lnTo>
                            <a:pt x="212" y="165"/>
                          </a:lnTo>
                          <a:lnTo>
                            <a:pt x="193" y="210"/>
                          </a:lnTo>
                          <a:lnTo>
                            <a:pt x="174" y="281"/>
                          </a:lnTo>
                          <a:lnTo>
                            <a:pt x="163" y="331"/>
                          </a:lnTo>
                          <a:lnTo>
                            <a:pt x="144" y="376"/>
                          </a:lnTo>
                          <a:lnTo>
                            <a:pt x="117" y="422"/>
                          </a:lnTo>
                          <a:lnTo>
                            <a:pt x="94" y="466"/>
                          </a:lnTo>
                          <a:lnTo>
                            <a:pt x="75" y="498"/>
                          </a:lnTo>
                          <a:lnTo>
                            <a:pt x="56" y="547"/>
                          </a:lnTo>
                          <a:lnTo>
                            <a:pt x="33" y="594"/>
                          </a:lnTo>
                          <a:lnTo>
                            <a:pt x="11" y="654"/>
                          </a:lnTo>
                          <a:lnTo>
                            <a:pt x="0" y="705"/>
                          </a:lnTo>
                        </a:path>
                      </a:pathLst>
                    </a:custGeom>
                    <a:noFill/>
                    <a:ln w="11113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lIns="106668" tIns="53335" rIns="106668" bIns="53335">
                      <a:spAutoFit/>
                    </a:bodyPr>
                    <a:lstStyle/>
                    <a:p>
                      <a:endParaRPr lang="es-ES"/>
                    </a:p>
                  </p:txBody>
                </p:sp>
              </p:grpSp>
            </p:grpSp>
            <p:grpSp>
              <p:nvGrpSpPr>
                <p:cNvPr id="282724" name="Group 100"/>
                <p:cNvGrpSpPr>
                  <a:grpSpLocks/>
                </p:cNvGrpSpPr>
                <p:nvPr/>
              </p:nvGrpSpPr>
              <p:grpSpPr bwMode="auto">
                <a:xfrm>
                  <a:off x="3826" y="2877"/>
                  <a:ext cx="148" cy="73"/>
                  <a:chOff x="3826" y="2877"/>
                  <a:chExt cx="148" cy="73"/>
                </a:xfrm>
              </p:grpSpPr>
              <p:sp>
                <p:nvSpPr>
                  <p:cNvPr id="282725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3826" y="2877"/>
                    <a:ext cx="40" cy="38"/>
                  </a:xfrm>
                  <a:prstGeom prst="ellipse">
                    <a:avLst/>
                  </a:prstGeom>
                  <a:solidFill>
                    <a:srgbClr val="FF9F1F"/>
                  </a:solidFill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sp>
                <p:nvSpPr>
                  <p:cNvPr id="282726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3867" y="2897"/>
                    <a:ext cx="40" cy="38"/>
                  </a:xfrm>
                  <a:prstGeom prst="ellipse">
                    <a:avLst/>
                  </a:prstGeom>
                  <a:solidFill>
                    <a:srgbClr val="FF9F1F"/>
                  </a:solidFill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sp>
                <p:nvSpPr>
                  <p:cNvPr id="282727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3933" y="2888"/>
                    <a:ext cx="41" cy="36"/>
                  </a:xfrm>
                  <a:prstGeom prst="ellipse">
                    <a:avLst/>
                  </a:prstGeom>
                  <a:solidFill>
                    <a:srgbClr val="FF9F1F"/>
                  </a:solidFill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  <p:sp>
                <p:nvSpPr>
                  <p:cNvPr id="282728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3908" y="2913"/>
                    <a:ext cx="41" cy="37"/>
                  </a:xfrm>
                  <a:prstGeom prst="ellipse">
                    <a:avLst/>
                  </a:prstGeom>
                  <a:solidFill>
                    <a:srgbClr val="FF9F1F"/>
                  </a:solidFill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lIns="106668" tIns="53335" rIns="106668" bIns="53335">
                    <a:spAutoFit/>
                  </a:bodyPr>
                  <a:lstStyle/>
                  <a:p>
                    <a:endParaRPr lang="es-ES"/>
                  </a:p>
                </p:txBody>
              </p:sp>
            </p:grpSp>
            <p:sp>
              <p:nvSpPr>
                <p:cNvPr id="282729" name="Text Box 105"/>
                <p:cNvSpPr txBox="1">
                  <a:spLocks noChangeArrowheads="1"/>
                </p:cNvSpPr>
                <p:nvPr/>
              </p:nvSpPr>
              <p:spPr bwMode="auto">
                <a:xfrm>
                  <a:off x="3654" y="1633"/>
                  <a:ext cx="1616" cy="56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151679" tIns="75842" rIns="151679" bIns="75842">
                  <a:spAutoFit/>
                </a:bodyPr>
                <a:lstStyle/>
                <a:p>
                  <a:pPr defTabSz="1517650" eaLnBrk="0" hangingPunct="0"/>
                  <a:r>
                    <a:rPr lang="es-ES_tradnl" sz="2400" b="1">
                      <a:solidFill>
                        <a:schemeClr val="bg1"/>
                      </a:solidFill>
                      <a:latin typeface="Arial Bold" pitchFamily="-112" charset="0"/>
                    </a:rPr>
                    <a:t>Veamos si adivino lo que Ud. busca</a:t>
                  </a:r>
                </a:p>
              </p:txBody>
            </p:sp>
          </p:grpSp>
          <p:sp>
            <p:nvSpPr>
              <p:cNvPr id="282730" name="Line 106"/>
              <p:cNvSpPr>
                <a:spLocks noChangeShapeType="1"/>
              </p:cNvSpPr>
              <p:nvPr/>
            </p:nvSpPr>
            <p:spPr bwMode="auto">
              <a:xfrm>
                <a:off x="4896" y="2544"/>
                <a:ext cx="1632" cy="201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106668" tIns="53335" rIns="106668" bIns="53335">
                <a:spAutoFit/>
              </a:bodyPr>
              <a:lstStyle/>
              <a:p>
                <a:endParaRPr lang="es-ES"/>
              </a:p>
            </p:txBody>
          </p:sp>
          <p:sp>
            <p:nvSpPr>
              <p:cNvPr id="282731" name="Line 107"/>
              <p:cNvSpPr>
                <a:spLocks noChangeShapeType="1"/>
              </p:cNvSpPr>
              <p:nvPr/>
            </p:nvSpPr>
            <p:spPr bwMode="auto">
              <a:xfrm flipV="1">
                <a:off x="4704" y="2400"/>
                <a:ext cx="1872" cy="220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106668" tIns="53335" rIns="106668" bIns="53335">
                <a:spAutoFit/>
              </a:bodyPr>
              <a:lstStyle/>
              <a:p>
                <a:endParaRPr lang="es-E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702" name="Rectangle 30"/>
          <p:cNvSpPr>
            <a:spLocks noChangeArrowheads="1"/>
          </p:cNvSpPr>
          <p:nvPr/>
        </p:nvSpPr>
        <p:spPr bwMode="auto">
          <a:xfrm>
            <a:off x="2181225" y="1060450"/>
            <a:ext cx="4894263" cy="739775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130035" tIns="65019" rIns="130035" bIns="65019">
            <a:spAutoFit/>
          </a:bodyPr>
          <a:lstStyle/>
          <a:p>
            <a:pPr algn="l" defTabSz="1300163"/>
            <a:r>
              <a:rPr lang="es-ES" sz="4000">
                <a:solidFill>
                  <a:schemeClr val="hlink"/>
                </a:solidFill>
                <a:latin typeface="Arial Rounded MT Bold" pitchFamily="34" charset="0"/>
              </a:rPr>
              <a:t>La Reformulación. </a:t>
            </a:r>
          </a:p>
        </p:txBody>
      </p:sp>
      <p:grpSp>
        <p:nvGrpSpPr>
          <p:cNvPr id="284704" name="Group 32"/>
          <p:cNvGrpSpPr>
            <a:grpSpLocks/>
          </p:cNvGrpSpPr>
          <p:nvPr/>
        </p:nvGrpSpPr>
        <p:grpSpPr bwMode="auto">
          <a:xfrm>
            <a:off x="1317625" y="1997075"/>
            <a:ext cx="11282363" cy="7469188"/>
            <a:chOff x="830" y="1258"/>
            <a:chExt cx="7107" cy="4705"/>
          </a:xfrm>
        </p:grpSpPr>
        <p:grpSp>
          <p:nvGrpSpPr>
            <p:cNvPr id="284674" name="Group 2"/>
            <p:cNvGrpSpPr>
              <a:grpSpLocks/>
            </p:cNvGrpSpPr>
            <p:nvPr/>
          </p:nvGrpSpPr>
          <p:grpSpPr bwMode="auto">
            <a:xfrm>
              <a:off x="830" y="1847"/>
              <a:ext cx="7090" cy="1314"/>
              <a:chOff x="792" y="1248"/>
              <a:chExt cx="4344" cy="843"/>
            </a:xfrm>
          </p:grpSpPr>
          <p:grpSp>
            <p:nvGrpSpPr>
              <p:cNvPr id="284675" name="Group 3"/>
              <p:cNvGrpSpPr>
                <a:grpSpLocks/>
              </p:cNvGrpSpPr>
              <p:nvPr/>
            </p:nvGrpSpPr>
            <p:grpSpPr bwMode="auto">
              <a:xfrm>
                <a:off x="792" y="1248"/>
                <a:ext cx="4344" cy="843"/>
                <a:chOff x="804" y="1897"/>
                <a:chExt cx="4344" cy="843"/>
              </a:xfrm>
            </p:grpSpPr>
            <p:sp>
              <p:nvSpPr>
                <p:cNvPr id="284676" name="Freeform 4"/>
                <p:cNvSpPr>
                  <a:spLocks/>
                </p:cNvSpPr>
                <p:nvPr/>
              </p:nvSpPr>
              <p:spPr bwMode="auto">
                <a:xfrm>
                  <a:off x="804" y="2113"/>
                  <a:ext cx="146" cy="627"/>
                </a:xfrm>
                <a:custGeom>
                  <a:avLst/>
                  <a:gdLst/>
                  <a:ahLst/>
                  <a:cxnLst>
                    <a:cxn ang="0">
                      <a:pos x="146" y="52"/>
                    </a:cxn>
                    <a:cxn ang="0">
                      <a:pos x="146" y="627"/>
                    </a:cxn>
                    <a:cxn ang="0">
                      <a:pos x="0" y="572"/>
                    </a:cxn>
                    <a:cxn ang="0">
                      <a:pos x="0" y="0"/>
                    </a:cxn>
                    <a:cxn ang="0">
                      <a:pos x="146" y="52"/>
                    </a:cxn>
                  </a:cxnLst>
                  <a:rect l="0" t="0" r="r" b="b"/>
                  <a:pathLst>
                    <a:path w="146" h="627">
                      <a:moveTo>
                        <a:pt x="146" y="52"/>
                      </a:moveTo>
                      <a:lnTo>
                        <a:pt x="146" y="627"/>
                      </a:lnTo>
                      <a:lnTo>
                        <a:pt x="0" y="572"/>
                      </a:lnTo>
                      <a:lnTo>
                        <a:pt x="0" y="0"/>
                      </a:lnTo>
                      <a:lnTo>
                        <a:pt x="146" y="52"/>
                      </a:lnTo>
                      <a:close/>
                    </a:path>
                  </a:pathLst>
                </a:custGeom>
                <a:solidFill>
                  <a:srgbClr val="D60000"/>
                </a:solidFill>
                <a:ln w="254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81249" tIns="39912" rIns="81249" bIns="39912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284677" name="Freeform 5"/>
                <p:cNvSpPr>
                  <a:spLocks/>
                </p:cNvSpPr>
                <p:nvPr/>
              </p:nvSpPr>
              <p:spPr bwMode="auto">
                <a:xfrm>
                  <a:off x="804" y="1898"/>
                  <a:ext cx="2229" cy="267"/>
                </a:xfrm>
                <a:custGeom>
                  <a:avLst/>
                  <a:gdLst/>
                  <a:ahLst/>
                  <a:cxnLst>
                    <a:cxn ang="0">
                      <a:pos x="0" y="215"/>
                    </a:cxn>
                    <a:cxn ang="0">
                      <a:pos x="146" y="267"/>
                    </a:cxn>
                    <a:cxn ang="0">
                      <a:pos x="2229" y="46"/>
                    </a:cxn>
                    <a:cxn ang="0">
                      <a:pos x="2113" y="0"/>
                    </a:cxn>
                    <a:cxn ang="0">
                      <a:pos x="0" y="215"/>
                    </a:cxn>
                  </a:cxnLst>
                  <a:rect l="0" t="0" r="r" b="b"/>
                  <a:pathLst>
                    <a:path w="2229" h="267">
                      <a:moveTo>
                        <a:pt x="0" y="215"/>
                      </a:moveTo>
                      <a:lnTo>
                        <a:pt x="146" y="267"/>
                      </a:lnTo>
                      <a:lnTo>
                        <a:pt x="2229" y="46"/>
                      </a:lnTo>
                      <a:lnTo>
                        <a:pt x="2113" y="0"/>
                      </a:lnTo>
                      <a:lnTo>
                        <a:pt x="0" y="215"/>
                      </a:lnTo>
                      <a:close/>
                    </a:path>
                  </a:pathLst>
                </a:custGeom>
                <a:solidFill>
                  <a:srgbClr val="D60000"/>
                </a:solidFill>
                <a:ln w="254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81249" tIns="39912" rIns="81249" bIns="39912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284678" name="Freeform 6"/>
                <p:cNvSpPr>
                  <a:spLocks/>
                </p:cNvSpPr>
                <p:nvPr/>
              </p:nvSpPr>
              <p:spPr bwMode="auto">
                <a:xfrm>
                  <a:off x="2913" y="1897"/>
                  <a:ext cx="2235" cy="26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18" y="47"/>
                    </a:cxn>
                    <a:cxn ang="0">
                      <a:pos x="2235" y="262"/>
                    </a:cxn>
                    <a:cxn ang="0">
                      <a:pos x="2095" y="21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235" h="262">
                      <a:moveTo>
                        <a:pt x="0" y="0"/>
                      </a:moveTo>
                      <a:lnTo>
                        <a:pt x="118" y="47"/>
                      </a:lnTo>
                      <a:lnTo>
                        <a:pt x="2235" y="262"/>
                      </a:lnTo>
                      <a:lnTo>
                        <a:pt x="2095" y="2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60000"/>
                </a:solidFill>
                <a:ln w="254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81249" tIns="39912" rIns="81249" bIns="39912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284679" name="Freeform 7"/>
                <p:cNvSpPr>
                  <a:spLocks/>
                </p:cNvSpPr>
                <p:nvPr/>
              </p:nvSpPr>
              <p:spPr bwMode="auto">
                <a:xfrm>
                  <a:off x="950" y="1944"/>
                  <a:ext cx="4198" cy="796"/>
                </a:xfrm>
                <a:custGeom>
                  <a:avLst/>
                  <a:gdLst/>
                  <a:ahLst/>
                  <a:cxnLst>
                    <a:cxn ang="0">
                      <a:pos x="0" y="221"/>
                    </a:cxn>
                    <a:cxn ang="0">
                      <a:pos x="0" y="796"/>
                    </a:cxn>
                    <a:cxn ang="0">
                      <a:pos x="2093" y="580"/>
                    </a:cxn>
                    <a:cxn ang="0">
                      <a:pos x="4198" y="796"/>
                    </a:cxn>
                    <a:cxn ang="0">
                      <a:pos x="4198" y="215"/>
                    </a:cxn>
                    <a:cxn ang="0">
                      <a:pos x="2081" y="0"/>
                    </a:cxn>
                    <a:cxn ang="0">
                      <a:pos x="0" y="221"/>
                    </a:cxn>
                  </a:cxnLst>
                  <a:rect l="0" t="0" r="r" b="b"/>
                  <a:pathLst>
                    <a:path w="4198" h="796">
                      <a:moveTo>
                        <a:pt x="0" y="221"/>
                      </a:moveTo>
                      <a:lnTo>
                        <a:pt x="0" y="796"/>
                      </a:lnTo>
                      <a:lnTo>
                        <a:pt x="2093" y="580"/>
                      </a:lnTo>
                      <a:lnTo>
                        <a:pt x="4198" y="796"/>
                      </a:lnTo>
                      <a:lnTo>
                        <a:pt x="4198" y="215"/>
                      </a:lnTo>
                      <a:lnTo>
                        <a:pt x="2081" y="0"/>
                      </a:lnTo>
                      <a:lnTo>
                        <a:pt x="0" y="221"/>
                      </a:lnTo>
                      <a:close/>
                    </a:path>
                  </a:pathLst>
                </a:custGeom>
                <a:solidFill>
                  <a:srgbClr val="D60000"/>
                </a:solidFill>
                <a:ln w="254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81249" tIns="39912" rIns="81249" bIns="39912">
                  <a:spAutoFit/>
                </a:bodyPr>
                <a:lstStyle/>
                <a:p>
                  <a:endParaRPr lang="es-ES"/>
                </a:p>
              </p:txBody>
            </p:sp>
          </p:grpSp>
          <p:sp>
            <p:nvSpPr>
              <p:cNvPr id="284680" name="Rectangle 8"/>
              <p:cNvSpPr>
                <a:spLocks noChangeArrowheads="1"/>
              </p:cNvSpPr>
              <p:nvPr/>
            </p:nvSpPr>
            <p:spPr bwMode="auto">
              <a:xfrm>
                <a:off x="1200" y="1536"/>
                <a:ext cx="3744" cy="18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110293" tIns="54180" rIns="110293" bIns="54180">
                <a:spAutoFit/>
              </a:bodyPr>
              <a:lstStyle/>
              <a:p>
                <a:pPr defTabSz="930275" eaLnBrk="0" hangingPunct="0">
                  <a:lnSpc>
                    <a:spcPct val="80000"/>
                  </a:lnSpc>
                  <a:spcBef>
                    <a:spcPct val="50000"/>
                  </a:spcBef>
                </a:pPr>
                <a:r>
                  <a:rPr lang="es-ES_tradnl" sz="2800" b="1">
                    <a:solidFill>
                      <a:srgbClr val="FFFFFF"/>
                    </a:solidFill>
                    <a:latin typeface="Arial Bold" pitchFamily="-112" charset="0"/>
                  </a:rPr>
                  <a:t>Hacer hablar sin plantear preguntas</a:t>
                </a:r>
              </a:p>
            </p:txBody>
          </p:sp>
        </p:grpSp>
        <p:grpSp>
          <p:nvGrpSpPr>
            <p:cNvPr id="284681" name="Group 9"/>
            <p:cNvGrpSpPr>
              <a:grpSpLocks/>
            </p:cNvGrpSpPr>
            <p:nvPr/>
          </p:nvGrpSpPr>
          <p:grpSpPr bwMode="auto">
            <a:xfrm>
              <a:off x="849" y="2770"/>
              <a:ext cx="7088" cy="1314"/>
              <a:chOff x="804" y="1897"/>
              <a:chExt cx="4344" cy="843"/>
            </a:xfrm>
          </p:grpSpPr>
          <p:grpSp>
            <p:nvGrpSpPr>
              <p:cNvPr id="284682" name="Group 10"/>
              <p:cNvGrpSpPr>
                <a:grpSpLocks/>
              </p:cNvGrpSpPr>
              <p:nvPr/>
            </p:nvGrpSpPr>
            <p:grpSpPr bwMode="auto">
              <a:xfrm>
                <a:off x="804" y="1897"/>
                <a:ext cx="4344" cy="843"/>
                <a:chOff x="804" y="1897"/>
                <a:chExt cx="4344" cy="843"/>
              </a:xfrm>
            </p:grpSpPr>
            <p:sp>
              <p:nvSpPr>
                <p:cNvPr id="284683" name="Freeform 11"/>
                <p:cNvSpPr>
                  <a:spLocks/>
                </p:cNvSpPr>
                <p:nvPr/>
              </p:nvSpPr>
              <p:spPr bwMode="auto">
                <a:xfrm>
                  <a:off x="804" y="2113"/>
                  <a:ext cx="146" cy="627"/>
                </a:xfrm>
                <a:custGeom>
                  <a:avLst/>
                  <a:gdLst/>
                  <a:ahLst/>
                  <a:cxnLst>
                    <a:cxn ang="0">
                      <a:pos x="146" y="52"/>
                    </a:cxn>
                    <a:cxn ang="0">
                      <a:pos x="146" y="627"/>
                    </a:cxn>
                    <a:cxn ang="0">
                      <a:pos x="0" y="572"/>
                    </a:cxn>
                    <a:cxn ang="0">
                      <a:pos x="0" y="0"/>
                    </a:cxn>
                    <a:cxn ang="0">
                      <a:pos x="146" y="52"/>
                    </a:cxn>
                  </a:cxnLst>
                  <a:rect l="0" t="0" r="r" b="b"/>
                  <a:pathLst>
                    <a:path w="146" h="627">
                      <a:moveTo>
                        <a:pt x="146" y="52"/>
                      </a:moveTo>
                      <a:lnTo>
                        <a:pt x="146" y="627"/>
                      </a:lnTo>
                      <a:lnTo>
                        <a:pt x="0" y="572"/>
                      </a:lnTo>
                      <a:lnTo>
                        <a:pt x="0" y="0"/>
                      </a:lnTo>
                      <a:lnTo>
                        <a:pt x="146" y="52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254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81249" tIns="39912" rIns="81249" bIns="39912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284684" name="Freeform 12"/>
                <p:cNvSpPr>
                  <a:spLocks/>
                </p:cNvSpPr>
                <p:nvPr/>
              </p:nvSpPr>
              <p:spPr bwMode="auto">
                <a:xfrm>
                  <a:off x="804" y="1898"/>
                  <a:ext cx="2229" cy="267"/>
                </a:xfrm>
                <a:custGeom>
                  <a:avLst/>
                  <a:gdLst/>
                  <a:ahLst/>
                  <a:cxnLst>
                    <a:cxn ang="0">
                      <a:pos x="0" y="215"/>
                    </a:cxn>
                    <a:cxn ang="0">
                      <a:pos x="146" y="267"/>
                    </a:cxn>
                    <a:cxn ang="0">
                      <a:pos x="2229" y="46"/>
                    </a:cxn>
                    <a:cxn ang="0">
                      <a:pos x="2113" y="0"/>
                    </a:cxn>
                    <a:cxn ang="0">
                      <a:pos x="0" y="215"/>
                    </a:cxn>
                  </a:cxnLst>
                  <a:rect l="0" t="0" r="r" b="b"/>
                  <a:pathLst>
                    <a:path w="2229" h="267">
                      <a:moveTo>
                        <a:pt x="0" y="215"/>
                      </a:moveTo>
                      <a:lnTo>
                        <a:pt x="146" y="267"/>
                      </a:lnTo>
                      <a:lnTo>
                        <a:pt x="2229" y="46"/>
                      </a:lnTo>
                      <a:lnTo>
                        <a:pt x="2113" y="0"/>
                      </a:lnTo>
                      <a:lnTo>
                        <a:pt x="0" y="215"/>
                      </a:lnTo>
                      <a:close/>
                    </a:path>
                  </a:pathLst>
                </a:custGeom>
                <a:solidFill>
                  <a:srgbClr val="FF5F7F"/>
                </a:solidFill>
                <a:ln w="254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81249" tIns="39912" rIns="81249" bIns="39912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284685" name="Freeform 13"/>
                <p:cNvSpPr>
                  <a:spLocks/>
                </p:cNvSpPr>
                <p:nvPr/>
              </p:nvSpPr>
              <p:spPr bwMode="auto">
                <a:xfrm>
                  <a:off x="2913" y="1897"/>
                  <a:ext cx="2235" cy="26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18" y="47"/>
                    </a:cxn>
                    <a:cxn ang="0">
                      <a:pos x="2235" y="262"/>
                    </a:cxn>
                    <a:cxn ang="0">
                      <a:pos x="2095" y="21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235" h="262">
                      <a:moveTo>
                        <a:pt x="0" y="0"/>
                      </a:moveTo>
                      <a:lnTo>
                        <a:pt x="118" y="47"/>
                      </a:lnTo>
                      <a:lnTo>
                        <a:pt x="2235" y="262"/>
                      </a:lnTo>
                      <a:lnTo>
                        <a:pt x="2095" y="2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7F9F"/>
                </a:solidFill>
                <a:ln w="254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81249" tIns="39912" rIns="81249" bIns="39912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284686" name="Freeform 14"/>
                <p:cNvSpPr>
                  <a:spLocks/>
                </p:cNvSpPr>
                <p:nvPr/>
              </p:nvSpPr>
              <p:spPr bwMode="auto">
                <a:xfrm>
                  <a:off x="950" y="1944"/>
                  <a:ext cx="4198" cy="796"/>
                </a:xfrm>
                <a:custGeom>
                  <a:avLst/>
                  <a:gdLst/>
                  <a:ahLst/>
                  <a:cxnLst>
                    <a:cxn ang="0">
                      <a:pos x="0" y="221"/>
                    </a:cxn>
                    <a:cxn ang="0">
                      <a:pos x="0" y="796"/>
                    </a:cxn>
                    <a:cxn ang="0">
                      <a:pos x="2093" y="580"/>
                    </a:cxn>
                    <a:cxn ang="0">
                      <a:pos x="4198" y="796"/>
                    </a:cxn>
                    <a:cxn ang="0">
                      <a:pos x="4198" y="215"/>
                    </a:cxn>
                    <a:cxn ang="0">
                      <a:pos x="2081" y="0"/>
                    </a:cxn>
                    <a:cxn ang="0">
                      <a:pos x="0" y="221"/>
                    </a:cxn>
                  </a:cxnLst>
                  <a:rect l="0" t="0" r="r" b="b"/>
                  <a:pathLst>
                    <a:path w="4198" h="796">
                      <a:moveTo>
                        <a:pt x="0" y="221"/>
                      </a:moveTo>
                      <a:lnTo>
                        <a:pt x="0" y="796"/>
                      </a:lnTo>
                      <a:lnTo>
                        <a:pt x="2093" y="580"/>
                      </a:lnTo>
                      <a:lnTo>
                        <a:pt x="4198" y="796"/>
                      </a:lnTo>
                      <a:lnTo>
                        <a:pt x="4198" y="215"/>
                      </a:lnTo>
                      <a:lnTo>
                        <a:pt x="2081" y="0"/>
                      </a:lnTo>
                      <a:lnTo>
                        <a:pt x="0" y="221"/>
                      </a:lnTo>
                      <a:close/>
                    </a:path>
                  </a:pathLst>
                </a:custGeom>
                <a:solidFill>
                  <a:srgbClr val="DF1F3F"/>
                </a:solidFill>
                <a:ln w="254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81249" tIns="39912" rIns="81249" bIns="39912">
                  <a:spAutoFit/>
                </a:bodyPr>
                <a:lstStyle/>
                <a:p>
                  <a:endParaRPr lang="es-ES"/>
                </a:p>
              </p:txBody>
            </p:sp>
          </p:grpSp>
          <p:sp>
            <p:nvSpPr>
              <p:cNvPr id="284687" name="Rectangle 15"/>
              <p:cNvSpPr>
                <a:spLocks noChangeArrowheads="1"/>
              </p:cNvSpPr>
              <p:nvPr/>
            </p:nvSpPr>
            <p:spPr bwMode="auto">
              <a:xfrm>
                <a:off x="1248" y="2208"/>
                <a:ext cx="3744" cy="18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110293" tIns="54180" rIns="110293" bIns="54180">
                <a:spAutoFit/>
              </a:bodyPr>
              <a:lstStyle/>
              <a:p>
                <a:pPr defTabSz="930275" eaLnBrk="0" hangingPunct="0">
                  <a:lnSpc>
                    <a:spcPct val="80000"/>
                  </a:lnSpc>
                  <a:spcBef>
                    <a:spcPct val="50000"/>
                  </a:spcBef>
                </a:pPr>
                <a:r>
                  <a:rPr lang="es-ES_tradnl" sz="2800" b="1">
                    <a:solidFill>
                      <a:srgbClr val="FFFFFF"/>
                    </a:solidFill>
                    <a:latin typeface="Arial Bold" pitchFamily="-112" charset="0"/>
                  </a:rPr>
                  <a:t>	Demostrar que uno escucha</a:t>
                </a:r>
              </a:p>
            </p:txBody>
          </p:sp>
        </p:grpSp>
        <p:grpSp>
          <p:nvGrpSpPr>
            <p:cNvPr id="284688" name="Group 16"/>
            <p:cNvGrpSpPr>
              <a:grpSpLocks/>
            </p:cNvGrpSpPr>
            <p:nvPr/>
          </p:nvGrpSpPr>
          <p:grpSpPr bwMode="auto">
            <a:xfrm>
              <a:off x="830" y="3653"/>
              <a:ext cx="7088" cy="1313"/>
              <a:chOff x="792" y="2561"/>
              <a:chExt cx="4343" cy="843"/>
            </a:xfrm>
          </p:grpSpPr>
          <p:grpSp>
            <p:nvGrpSpPr>
              <p:cNvPr id="284689" name="Group 17"/>
              <p:cNvGrpSpPr>
                <a:grpSpLocks/>
              </p:cNvGrpSpPr>
              <p:nvPr/>
            </p:nvGrpSpPr>
            <p:grpSpPr bwMode="auto">
              <a:xfrm>
                <a:off x="792" y="2561"/>
                <a:ext cx="4343" cy="843"/>
                <a:chOff x="792" y="2561"/>
                <a:chExt cx="4343" cy="843"/>
              </a:xfrm>
            </p:grpSpPr>
            <p:sp>
              <p:nvSpPr>
                <p:cNvPr id="284690" name="Freeform 18"/>
                <p:cNvSpPr>
                  <a:spLocks/>
                </p:cNvSpPr>
                <p:nvPr/>
              </p:nvSpPr>
              <p:spPr bwMode="auto">
                <a:xfrm>
                  <a:off x="792" y="2778"/>
                  <a:ext cx="146" cy="626"/>
                </a:xfrm>
                <a:custGeom>
                  <a:avLst/>
                  <a:gdLst/>
                  <a:ahLst/>
                  <a:cxnLst>
                    <a:cxn ang="0">
                      <a:pos x="146" y="51"/>
                    </a:cxn>
                    <a:cxn ang="0">
                      <a:pos x="146" y="626"/>
                    </a:cxn>
                    <a:cxn ang="0">
                      <a:pos x="0" y="571"/>
                    </a:cxn>
                    <a:cxn ang="0">
                      <a:pos x="0" y="0"/>
                    </a:cxn>
                    <a:cxn ang="0">
                      <a:pos x="146" y="51"/>
                    </a:cxn>
                  </a:cxnLst>
                  <a:rect l="0" t="0" r="r" b="b"/>
                  <a:pathLst>
                    <a:path w="146" h="626">
                      <a:moveTo>
                        <a:pt x="146" y="51"/>
                      </a:moveTo>
                      <a:lnTo>
                        <a:pt x="146" y="626"/>
                      </a:lnTo>
                      <a:lnTo>
                        <a:pt x="0" y="571"/>
                      </a:lnTo>
                      <a:lnTo>
                        <a:pt x="0" y="0"/>
                      </a:lnTo>
                      <a:lnTo>
                        <a:pt x="146" y="51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254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81249" tIns="39912" rIns="81249" bIns="39912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284691" name="Freeform 19"/>
                <p:cNvSpPr>
                  <a:spLocks/>
                </p:cNvSpPr>
                <p:nvPr/>
              </p:nvSpPr>
              <p:spPr bwMode="auto">
                <a:xfrm>
                  <a:off x="792" y="2562"/>
                  <a:ext cx="2228" cy="267"/>
                </a:xfrm>
                <a:custGeom>
                  <a:avLst/>
                  <a:gdLst/>
                  <a:ahLst/>
                  <a:cxnLst>
                    <a:cxn ang="0">
                      <a:pos x="0" y="216"/>
                    </a:cxn>
                    <a:cxn ang="0">
                      <a:pos x="146" y="267"/>
                    </a:cxn>
                    <a:cxn ang="0">
                      <a:pos x="2228" y="46"/>
                    </a:cxn>
                    <a:cxn ang="0">
                      <a:pos x="2113" y="0"/>
                    </a:cxn>
                    <a:cxn ang="0">
                      <a:pos x="0" y="216"/>
                    </a:cxn>
                  </a:cxnLst>
                  <a:rect l="0" t="0" r="r" b="b"/>
                  <a:pathLst>
                    <a:path w="2228" h="267">
                      <a:moveTo>
                        <a:pt x="0" y="216"/>
                      </a:moveTo>
                      <a:lnTo>
                        <a:pt x="146" y="267"/>
                      </a:lnTo>
                      <a:lnTo>
                        <a:pt x="2228" y="46"/>
                      </a:lnTo>
                      <a:lnTo>
                        <a:pt x="2113" y="0"/>
                      </a:lnTo>
                      <a:lnTo>
                        <a:pt x="0" y="216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254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81249" tIns="39912" rIns="81249" bIns="39912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284692" name="Freeform 20"/>
                <p:cNvSpPr>
                  <a:spLocks/>
                </p:cNvSpPr>
                <p:nvPr/>
              </p:nvSpPr>
              <p:spPr bwMode="auto">
                <a:xfrm>
                  <a:off x="2901" y="2561"/>
                  <a:ext cx="2234" cy="26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17" y="47"/>
                    </a:cxn>
                    <a:cxn ang="0">
                      <a:pos x="2234" y="262"/>
                    </a:cxn>
                    <a:cxn ang="0">
                      <a:pos x="2095" y="213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234" h="262">
                      <a:moveTo>
                        <a:pt x="0" y="0"/>
                      </a:moveTo>
                      <a:lnTo>
                        <a:pt x="117" y="47"/>
                      </a:lnTo>
                      <a:lnTo>
                        <a:pt x="2234" y="262"/>
                      </a:lnTo>
                      <a:lnTo>
                        <a:pt x="2095" y="21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254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81249" tIns="39912" rIns="81249" bIns="39912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284693" name="Freeform 21"/>
                <p:cNvSpPr>
                  <a:spLocks/>
                </p:cNvSpPr>
                <p:nvPr/>
              </p:nvSpPr>
              <p:spPr bwMode="auto">
                <a:xfrm>
                  <a:off x="938" y="2608"/>
                  <a:ext cx="4197" cy="796"/>
                </a:xfrm>
                <a:custGeom>
                  <a:avLst/>
                  <a:gdLst/>
                  <a:ahLst/>
                  <a:cxnLst>
                    <a:cxn ang="0">
                      <a:pos x="0" y="221"/>
                    </a:cxn>
                    <a:cxn ang="0">
                      <a:pos x="0" y="796"/>
                    </a:cxn>
                    <a:cxn ang="0">
                      <a:pos x="2093" y="580"/>
                    </a:cxn>
                    <a:cxn ang="0">
                      <a:pos x="4197" y="796"/>
                    </a:cxn>
                    <a:cxn ang="0">
                      <a:pos x="4197" y="215"/>
                    </a:cxn>
                    <a:cxn ang="0">
                      <a:pos x="2080" y="0"/>
                    </a:cxn>
                    <a:cxn ang="0">
                      <a:pos x="0" y="221"/>
                    </a:cxn>
                  </a:cxnLst>
                  <a:rect l="0" t="0" r="r" b="b"/>
                  <a:pathLst>
                    <a:path w="4197" h="796">
                      <a:moveTo>
                        <a:pt x="0" y="221"/>
                      </a:moveTo>
                      <a:lnTo>
                        <a:pt x="0" y="796"/>
                      </a:lnTo>
                      <a:lnTo>
                        <a:pt x="2093" y="580"/>
                      </a:lnTo>
                      <a:lnTo>
                        <a:pt x="4197" y="796"/>
                      </a:lnTo>
                      <a:lnTo>
                        <a:pt x="4197" y="215"/>
                      </a:lnTo>
                      <a:lnTo>
                        <a:pt x="2080" y="0"/>
                      </a:lnTo>
                      <a:lnTo>
                        <a:pt x="0" y="221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254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81249" tIns="39912" rIns="81249" bIns="39912">
                  <a:spAutoFit/>
                </a:bodyPr>
                <a:lstStyle/>
                <a:p>
                  <a:endParaRPr lang="es-ES"/>
                </a:p>
              </p:txBody>
            </p:sp>
          </p:grpSp>
          <p:sp>
            <p:nvSpPr>
              <p:cNvPr id="284694" name="Rectangle 22"/>
              <p:cNvSpPr>
                <a:spLocks noChangeArrowheads="1"/>
              </p:cNvSpPr>
              <p:nvPr/>
            </p:nvSpPr>
            <p:spPr bwMode="auto">
              <a:xfrm>
                <a:off x="1728" y="2832"/>
                <a:ext cx="2736" cy="32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110293" tIns="54180" rIns="110293" bIns="54180">
                <a:spAutoFit/>
              </a:bodyPr>
              <a:lstStyle/>
              <a:p>
                <a:pPr defTabSz="930275" eaLnBrk="0" hangingPunct="0">
                  <a:lnSpc>
                    <a:spcPct val="80000"/>
                  </a:lnSpc>
                  <a:spcBef>
                    <a:spcPct val="50000"/>
                  </a:spcBef>
                </a:pPr>
                <a:r>
                  <a:rPr lang="es-ES_tradnl" sz="2800" b="1">
                    <a:solidFill>
                      <a:srgbClr val="FFFFFF"/>
                    </a:solidFill>
                    <a:latin typeface="Arial Bold" pitchFamily="-112" charset="0"/>
                  </a:rPr>
                  <a:t>Dar importancia  a la persona que está hablando</a:t>
                </a:r>
              </a:p>
            </p:txBody>
          </p:sp>
        </p:grpSp>
        <p:grpSp>
          <p:nvGrpSpPr>
            <p:cNvPr id="284695" name="Group 23"/>
            <p:cNvGrpSpPr>
              <a:grpSpLocks/>
            </p:cNvGrpSpPr>
            <p:nvPr/>
          </p:nvGrpSpPr>
          <p:grpSpPr bwMode="auto">
            <a:xfrm>
              <a:off x="849" y="4648"/>
              <a:ext cx="7088" cy="1315"/>
              <a:chOff x="792" y="3219"/>
              <a:chExt cx="4343" cy="843"/>
            </a:xfrm>
          </p:grpSpPr>
          <p:grpSp>
            <p:nvGrpSpPr>
              <p:cNvPr id="284696" name="Group 24"/>
              <p:cNvGrpSpPr>
                <a:grpSpLocks/>
              </p:cNvGrpSpPr>
              <p:nvPr/>
            </p:nvGrpSpPr>
            <p:grpSpPr bwMode="auto">
              <a:xfrm>
                <a:off x="792" y="3219"/>
                <a:ext cx="4343" cy="843"/>
                <a:chOff x="792" y="3219"/>
                <a:chExt cx="4343" cy="843"/>
              </a:xfrm>
            </p:grpSpPr>
            <p:sp>
              <p:nvSpPr>
                <p:cNvPr id="284697" name="Freeform 25"/>
                <p:cNvSpPr>
                  <a:spLocks/>
                </p:cNvSpPr>
                <p:nvPr/>
              </p:nvSpPr>
              <p:spPr bwMode="auto">
                <a:xfrm>
                  <a:off x="792" y="3436"/>
                  <a:ext cx="146" cy="626"/>
                </a:xfrm>
                <a:custGeom>
                  <a:avLst/>
                  <a:gdLst/>
                  <a:ahLst/>
                  <a:cxnLst>
                    <a:cxn ang="0">
                      <a:pos x="146" y="52"/>
                    </a:cxn>
                    <a:cxn ang="0">
                      <a:pos x="146" y="626"/>
                    </a:cxn>
                    <a:cxn ang="0">
                      <a:pos x="0" y="571"/>
                    </a:cxn>
                    <a:cxn ang="0">
                      <a:pos x="0" y="0"/>
                    </a:cxn>
                    <a:cxn ang="0">
                      <a:pos x="146" y="52"/>
                    </a:cxn>
                  </a:cxnLst>
                  <a:rect l="0" t="0" r="r" b="b"/>
                  <a:pathLst>
                    <a:path w="146" h="626">
                      <a:moveTo>
                        <a:pt x="146" y="52"/>
                      </a:moveTo>
                      <a:lnTo>
                        <a:pt x="146" y="626"/>
                      </a:lnTo>
                      <a:lnTo>
                        <a:pt x="0" y="571"/>
                      </a:lnTo>
                      <a:lnTo>
                        <a:pt x="0" y="0"/>
                      </a:lnTo>
                      <a:lnTo>
                        <a:pt x="146" y="52"/>
                      </a:lnTo>
                      <a:close/>
                    </a:path>
                  </a:pathLst>
                </a:custGeom>
                <a:solidFill>
                  <a:srgbClr val="666699"/>
                </a:solidFill>
                <a:ln w="254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81249" tIns="39912" rIns="81249" bIns="39912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284698" name="Freeform 26"/>
                <p:cNvSpPr>
                  <a:spLocks/>
                </p:cNvSpPr>
                <p:nvPr/>
              </p:nvSpPr>
              <p:spPr bwMode="auto">
                <a:xfrm>
                  <a:off x="792" y="3220"/>
                  <a:ext cx="2228" cy="268"/>
                </a:xfrm>
                <a:custGeom>
                  <a:avLst/>
                  <a:gdLst/>
                  <a:ahLst/>
                  <a:cxnLst>
                    <a:cxn ang="0">
                      <a:pos x="0" y="216"/>
                    </a:cxn>
                    <a:cxn ang="0">
                      <a:pos x="146" y="268"/>
                    </a:cxn>
                    <a:cxn ang="0">
                      <a:pos x="2228" y="46"/>
                    </a:cxn>
                    <a:cxn ang="0">
                      <a:pos x="2113" y="0"/>
                    </a:cxn>
                    <a:cxn ang="0">
                      <a:pos x="0" y="216"/>
                    </a:cxn>
                  </a:cxnLst>
                  <a:rect l="0" t="0" r="r" b="b"/>
                  <a:pathLst>
                    <a:path w="2228" h="268">
                      <a:moveTo>
                        <a:pt x="0" y="216"/>
                      </a:moveTo>
                      <a:lnTo>
                        <a:pt x="146" y="268"/>
                      </a:lnTo>
                      <a:lnTo>
                        <a:pt x="2228" y="46"/>
                      </a:lnTo>
                      <a:lnTo>
                        <a:pt x="2113" y="0"/>
                      </a:lnTo>
                      <a:lnTo>
                        <a:pt x="0" y="216"/>
                      </a:lnTo>
                      <a:close/>
                    </a:path>
                  </a:pathLst>
                </a:custGeom>
                <a:solidFill>
                  <a:srgbClr val="666699"/>
                </a:solidFill>
                <a:ln w="254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81249" tIns="39912" rIns="81249" bIns="39912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284699" name="Freeform 27"/>
                <p:cNvSpPr>
                  <a:spLocks/>
                </p:cNvSpPr>
                <p:nvPr/>
              </p:nvSpPr>
              <p:spPr bwMode="auto">
                <a:xfrm>
                  <a:off x="2901" y="3219"/>
                  <a:ext cx="2234" cy="26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17" y="47"/>
                    </a:cxn>
                    <a:cxn ang="0">
                      <a:pos x="2234" y="263"/>
                    </a:cxn>
                    <a:cxn ang="0">
                      <a:pos x="2095" y="213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234" h="263">
                      <a:moveTo>
                        <a:pt x="0" y="0"/>
                      </a:moveTo>
                      <a:lnTo>
                        <a:pt x="117" y="47"/>
                      </a:lnTo>
                      <a:lnTo>
                        <a:pt x="2234" y="263"/>
                      </a:lnTo>
                      <a:lnTo>
                        <a:pt x="2095" y="21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F9FFF"/>
                </a:solidFill>
                <a:ln w="254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81249" tIns="39912" rIns="81249" bIns="39912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284700" name="Freeform 28"/>
                <p:cNvSpPr>
                  <a:spLocks/>
                </p:cNvSpPr>
                <p:nvPr/>
              </p:nvSpPr>
              <p:spPr bwMode="auto">
                <a:xfrm>
                  <a:off x="938" y="3266"/>
                  <a:ext cx="4197" cy="796"/>
                </a:xfrm>
                <a:custGeom>
                  <a:avLst/>
                  <a:gdLst/>
                  <a:ahLst/>
                  <a:cxnLst>
                    <a:cxn ang="0">
                      <a:pos x="0" y="222"/>
                    </a:cxn>
                    <a:cxn ang="0">
                      <a:pos x="0" y="796"/>
                    </a:cxn>
                    <a:cxn ang="0">
                      <a:pos x="4197" y="796"/>
                    </a:cxn>
                    <a:cxn ang="0">
                      <a:pos x="4197" y="216"/>
                    </a:cxn>
                    <a:cxn ang="0">
                      <a:pos x="2080" y="0"/>
                    </a:cxn>
                    <a:cxn ang="0">
                      <a:pos x="0" y="222"/>
                    </a:cxn>
                  </a:cxnLst>
                  <a:rect l="0" t="0" r="r" b="b"/>
                  <a:pathLst>
                    <a:path w="4197" h="796">
                      <a:moveTo>
                        <a:pt x="0" y="222"/>
                      </a:moveTo>
                      <a:lnTo>
                        <a:pt x="0" y="796"/>
                      </a:lnTo>
                      <a:lnTo>
                        <a:pt x="4197" y="796"/>
                      </a:lnTo>
                      <a:lnTo>
                        <a:pt x="4197" y="216"/>
                      </a:lnTo>
                      <a:lnTo>
                        <a:pt x="2080" y="0"/>
                      </a:lnTo>
                      <a:lnTo>
                        <a:pt x="0" y="222"/>
                      </a:lnTo>
                      <a:close/>
                    </a:path>
                  </a:pathLst>
                </a:custGeom>
                <a:solidFill>
                  <a:srgbClr val="666699"/>
                </a:solidFill>
                <a:ln w="254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lIns="81249" tIns="39912" rIns="81249" bIns="39912">
                  <a:spAutoFit/>
                </a:bodyPr>
                <a:lstStyle/>
                <a:p>
                  <a:endParaRPr lang="es-ES"/>
                </a:p>
              </p:txBody>
            </p:sp>
          </p:grpSp>
          <p:sp>
            <p:nvSpPr>
              <p:cNvPr id="284701" name="Rectangle 29"/>
              <p:cNvSpPr>
                <a:spLocks noChangeArrowheads="1"/>
              </p:cNvSpPr>
              <p:nvPr/>
            </p:nvSpPr>
            <p:spPr bwMode="auto">
              <a:xfrm>
                <a:off x="1296" y="3648"/>
                <a:ext cx="3744" cy="18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110293" tIns="54180" rIns="110293" bIns="54180">
                <a:spAutoFit/>
              </a:bodyPr>
              <a:lstStyle/>
              <a:p>
                <a:pPr defTabSz="930275" eaLnBrk="0" hangingPunct="0">
                  <a:lnSpc>
                    <a:spcPct val="80000"/>
                  </a:lnSpc>
                  <a:spcBef>
                    <a:spcPct val="50000"/>
                  </a:spcBef>
                </a:pPr>
                <a:r>
                  <a:rPr lang="es-ES_tradnl" sz="2800" b="1">
                    <a:solidFill>
                      <a:srgbClr val="FFFFFF"/>
                    </a:solidFill>
                    <a:latin typeface="Arial Bold" pitchFamily="-112" charset="0"/>
                  </a:rPr>
                  <a:t>Controlar nuestra propia comprensión</a:t>
                </a:r>
              </a:p>
            </p:txBody>
          </p:sp>
        </p:grpSp>
        <p:sp>
          <p:nvSpPr>
            <p:cNvPr id="284703" name="Rectangle 31"/>
            <p:cNvSpPr>
              <a:spLocks noChangeArrowheads="1"/>
            </p:cNvSpPr>
            <p:nvPr/>
          </p:nvSpPr>
          <p:spPr bwMode="auto">
            <a:xfrm>
              <a:off x="1783" y="1258"/>
              <a:ext cx="2400" cy="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spAutoFit/>
            </a:bodyPr>
            <a:lstStyle/>
            <a:p>
              <a:pPr algn="l" defTabSz="1300163"/>
              <a:r>
                <a:rPr lang="es-ES" sz="2600">
                  <a:solidFill>
                    <a:srgbClr val="3B3B3B"/>
                  </a:solidFill>
                  <a:latin typeface="Comic Sans MS" pitchFamily="66" charset="0"/>
                </a:rPr>
                <a:t>Ir más allá con sutileza</a:t>
              </a:r>
              <a:endParaRPr lang="es-ES_tradnl" sz="2600">
                <a:solidFill>
                  <a:srgbClr val="3B3B3B"/>
                </a:solidFill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5702" name="Group 6"/>
          <p:cNvGrpSpPr>
            <a:grpSpLocks/>
          </p:cNvGrpSpPr>
          <p:nvPr/>
        </p:nvGrpSpPr>
        <p:grpSpPr bwMode="auto">
          <a:xfrm>
            <a:off x="1893888" y="989013"/>
            <a:ext cx="10474325" cy="7129462"/>
            <a:chOff x="1193" y="623"/>
            <a:chExt cx="6598" cy="4491"/>
          </a:xfrm>
        </p:grpSpPr>
        <p:sp>
          <p:nvSpPr>
            <p:cNvPr id="285698" name="Rectangle 2"/>
            <p:cNvSpPr>
              <a:spLocks noChangeArrowheads="1"/>
            </p:cNvSpPr>
            <p:nvPr/>
          </p:nvSpPr>
          <p:spPr bwMode="auto">
            <a:xfrm>
              <a:off x="1193" y="3390"/>
              <a:ext cx="6598" cy="1724"/>
            </a:xfrm>
            <a:prstGeom prst="rect">
              <a:avLst/>
            </a:prstGeom>
            <a:solidFill>
              <a:srgbClr val="C0C0C0"/>
            </a:solidFill>
            <a:ln w="12700">
              <a:noFill/>
              <a:miter lim="800000"/>
              <a:headEnd/>
              <a:tailEnd/>
            </a:ln>
            <a:effectLst/>
            <a:scene3d>
              <a:camera prst="legacyPerspectiveTopRight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 lIns="110293" tIns="54180" rIns="110293" bIns="54180">
              <a:spAutoFit/>
              <a:flatTx/>
            </a:bodyPr>
            <a:lstStyle/>
            <a:p>
              <a:pPr marL="252413" indent="-252413" defTabSz="930275" eaLnBrk="0" hangingPunct="0">
                <a:spcBef>
                  <a:spcPct val="50000"/>
                </a:spcBef>
              </a:pPr>
              <a:r>
                <a:rPr lang="es-ES_tradnl" sz="2400" b="1">
                  <a:solidFill>
                    <a:schemeClr val="tx1"/>
                  </a:solidFill>
                  <a:latin typeface="Arial Bold" pitchFamily="-112" charset="0"/>
                </a:rPr>
                <a:t>Tipos de Reformulación</a:t>
              </a:r>
            </a:p>
            <a:p>
              <a:pPr marL="252413" indent="-252413" algn="l" defTabSz="930275" eaLnBrk="0" hangingPunct="0">
                <a:spcBef>
                  <a:spcPct val="50000"/>
                </a:spcBef>
                <a:buFontTx/>
                <a:buChar char="•"/>
              </a:pPr>
              <a:r>
                <a:rPr lang="es-ES_tradnl" sz="2400">
                  <a:solidFill>
                    <a:schemeClr val="bg1"/>
                  </a:solidFill>
                  <a:latin typeface="Arial Bold" pitchFamily="-112" charset="0"/>
                </a:rPr>
                <a:t> </a:t>
              </a:r>
              <a:r>
                <a:rPr lang="es-ES_tradnl" sz="2400">
                  <a:solidFill>
                    <a:srgbClr val="FF0000"/>
                  </a:solidFill>
                  <a:latin typeface="Arial Bold" pitchFamily="-112" charset="0"/>
                </a:rPr>
                <a:t>Reformular de </a:t>
              </a:r>
              <a:r>
                <a:rPr lang="es-ES_tradnl" sz="2400" b="1">
                  <a:solidFill>
                    <a:srgbClr val="FF0000"/>
                  </a:solidFill>
                  <a:latin typeface="Arial Bold" pitchFamily="-112" charset="0"/>
                </a:rPr>
                <a:t>forma pasiva</a:t>
              </a:r>
              <a:r>
                <a:rPr lang="es-ES_tradnl" sz="2400">
                  <a:solidFill>
                    <a:schemeClr val="bg1"/>
                  </a:solidFill>
                  <a:latin typeface="Arial Bold" pitchFamily="-112" charset="0"/>
                </a:rPr>
                <a:t>: Una palabra sinónima para asegurar la escucha.</a:t>
              </a:r>
            </a:p>
            <a:p>
              <a:pPr marL="252413" indent="-252413" algn="l" defTabSz="930275" eaLnBrk="0" hangingPunct="0">
                <a:lnSpc>
                  <a:spcPct val="80000"/>
                </a:lnSpc>
                <a:spcBef>
                  <a:spcPct val="50000"/>
                </a:spcBef>
                <a:buFontTx/>
                <a:buChar char="•"/>
              </a:pPr>
              <a:r>
                <a:rPr lang="es-ES_tradnl" sz="2400">
                  <a:solidFill>
                    <a:schemeClr val="bg1"/>
                  </a:solidFill>
                  <a:latin typeface="Arial Bold" pitchFamily="-112" charset="0"/>
                </a:rPr>
                <a:t> </a:t>
              </a:r>
              <a:r>
                <a:rPr lang="es-ES_tradnl" sz="2400">
                  <a:solidFill>
                    <a:srgbClr val="FF0000"/>
                  </a:solidFill>
                  <a:latin typeface="Arial Bold" pitchFamily="-112" charset="0"/>
                </a:rPr>
                <a:t>Reformular </a:t>
              </a:r>
              <a:r>
                <a:rPr lang="es-ES_tradnl" sz="2400" b="1">
                  <a:solidFill>
                    <a:srgbClr val="FF0000"/>
                  </a:solidFill>
                  <a:latin typeface="Arial Bold" pitchFamily="-112" charset="0"/>
                </a:rPr>
                <a:t>en eco</a:t>
              </a:r>
              <a:r>
                <a:rPr lang="es-ES_tradnl" sz="2400">
                  <a:solidFill>
                    <a:schemeClr val="bg1"/>
                  </a:solidFill>
                  <a:latin typeface="Arial Bold" pitchFamily="-112" charset="0"/>
                </a:rPr>
                <a:t>: Repetir lo que dice para Profundizar en un tema</a:t>
              </a:r>
            </a:p>
            <a:p>
              <a:pPr marL="252413" indent="-252413" algn="l" defTabSz="930275" eaLnBrk="0" hangingPunct="0">
                <a:lnSpc>
                  <a:spcPct val="80000"/>
                </a:lnSpc>
                <a:spcBef>
                  <a:spcPct val="50000"/>
                </a:spcBef>
                <a:buFontTx/>
                <a:buChar char="•"/>
              </a:pPr>
              <a:r>
                <a:rPr lang="es-ES_tradnl" sz="2400">
                  <a:solidFill>
                    <a:schemeClr val="bg1"/>
                  </a:solidFill>
                  <a:latin typeface="Arial Bold" pitchFamily="-112" charset="0"/>
                </a:rPr>
                <a:t> </a:t>
              </a:r>
              <a:r>
                <a:rPr lang="es-ES_tradnl" sz="2400">
                  <a:solidFill>
                    <a:srgbClr val="FF0000"/>
                  </a:solidFill>
                  <a:latin typeface="Arial Bold" pitchFamily="-112" charset="0"/>
                </a:rPr>
                <a:t>Reformular </a:t>
              </a:r>
              <a:r>
                <a:rPr lang="es-ES_tradnl" sz="2400" b="1">
                  <a:solidFill>
                    <a:srgbClr val="FF0000"/>
                  </a:solidFill>
                  <a:latin typeface="Arial Bold" pitchFamily="-112" charset="0"/>
                </a:rPr>
                <a:t>en Espejo</a:t>
              </a:r>
              <a:r>
                <a:rPr lang="es-ES_tradnl" sz="2400">
                  <a:solidFill>
                    <a:schemeClr val="bg1"/>
                  </a:solidFill>
                  <a:latin typeface="Arial Bold" pitchFamily="-112" charset="0"/>
                </a:rPr>
                <a:t>: Repito con otras palabras para relanzar un tema pasado</a:t>
              </a:r>
            </a:p>
            <a:p>
              <a:pPr marL="252413" indent="-252413" algn="l" defTabSz="930275" eaLnBrk="0" hangingPunct="0">
                <a:lnSpc>
                  <a:spcPct val="80000"/>
                </a:lnSpc>
                <a:spcBef>
                  <a:spcPct val="50000"/>
                </a:spcBef>
                <a:buFontTx/>
                <a:buChar char="•"/>
              </a:pPr>
              <a:r>
                <a:rPr lang="es-ES_tradnl" sz="2400">
                  <a:solidFill>
                    <a:srgbClr val="FF0000"/>
                  </a:solidFill>
                  <a:latin typeface="Arial Bold" pitchFamily="-112" charset="0"/>
                </a:rPr>
                <a:t>Reformular de </a:t>
              </a:r>
              <a:r>
                <a:rPr lang="es-ES_tradnl" sz="2400" b="1">
                  <a:solidFill>
                    <a:srgbClr val="FF0000"/>
                  </a:solidFill>
                  <a:latin typeface="Arial Bold" pitchFamily="-112" charset="0"/>
                </a:rPr>
                <a:t>forma activa / en balance</a:t>
              </a:r>
              <a:r>
                <a:rPr lang="es-ES_tradnl" sz="2400">
                  <a:solidFill>
                    <a:schemeClr val="bg1"/>
                  </a:solidFill>
                  <a:latin typeface="Arial Bold" pitchFamily="-112" charset="0"/>
                </a:rPr>
                <a:t>. Resumo y realizo una pregunta de control. De esta forma compruebo que lo he comprendido bien </a:t>
              </a:r>
            </a:p>
          </p:txBody>
        </p:sp>
        <p:pic>
          <p:nvPicPr>
            <p:cNvPr id="285699" name="Picture 3" descr="mejorar-comunicacion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57" y="1575"/>
              <a:ext cx="1234" cy="1233"/>
            </a:xfrm>
            <a:prstGeom prst="rect">
              <a:avLst/>
            </a:prstGeom>
            <a:noFill/>
          </p:spPr>
        </p:pic>
        <p:sp>
          <p:nvSpPr>
            <p:cNvPr id="285700" name="Rectangle 4"/>
            <p:cNvSpPr>
              <a:spLocks noChangeArrowheads="1"/>
            </p:cNvSpPr>
            <p:nvPr/>
          </p:nvSpPr>
          <p:spPr bwMode="auto">
            <a:xfrm>
              <a:off x="1193" y="623"/>
              <a:ext cx="3083" cy="466"/>
            </a:xfrm>
            <a:prstGeom prst="rect">
              <a:avLst/>
            </a:prstGeom>
            <a:solidFill>
              <a:srgbClr val="FFFF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30035" tIns="65019" rIns="130035" bIns="65019">
              <a:spAutoFit/>
            </a:bodyPr>
            <a:lstStyle/>
            <a:p>
              <a:pPr algn="l" defTabSz="1300163"/>
              <a:r>
                <a:rPr lang="es-ES" sz="4000">
                  <a:solidFill>
                    <a:schemeClr val="hlink"/>
                  </a:solidFill>
                  <a:latin typeface="Arial Rounded MT Bold" pitchFamily="34" charset="0"/>
                </a:rPr>
                <a:t>La Reformulación. </a:t>
              </a:r>
            </a:p>
          </p:txBody>
        </p:sp>
        <p:sp>
          <p:nvSpPr>
            <p:cNvPr id="285701" name="Rectangle 5"/>
            <p:cNvSpPr>
              <a:spLocks noChangeArrowheads="1"/>
            </p:cNvSpPr>
            <p:nvPr/>
          </p:nvSpPr>
          <p:spPr bwMode="auto">
            <a:xfrm>
              <a:off x="1284" y="1258"/>
              <a:ext cx="2400" cy="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spAutoFit/>
            </a:bodyPr>
            <a:lstStyle/>
            <a:p>
              <a:pPr algn="l" defTabSz="1300163"/>
              <a:r>
                <a:rPr lang="es-ES" sz="2600">
                  <a:solidFill>
                    <a:srgbClr val="3B3B3B"/>
                  </a:solidFill>
                  <a:latin typeface="Comic Sans MS" pitchFamily="66" charset="0"/>
                </a:rPr>
                <a:t>Ir más allá con sutileza</a:t>
              </a:r>
              <a:endParaRPr lang="es-ES_tradnl" sz="2600">
                <a:solidFill>
                  <a:srgbClr val="3B3B3B"/>
                </a:solidFill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54525" y="2214563"/>
            <a:ext cx="5565775" cy="2973387"/>
          </a:xfrm>
          <a:solidFill>
            <a:srgbClr val="FFFBD9"/>
          </a:solidFill>
          <a:ln w="57150" cmpd="thinThick">
            <a:solidFill>
              <a:schemeClr val="tx1"/>
            </a:solidFill>
          </a:ln>
        </p:spPr>
        <p:txBody>
          <a:bodyPr lIns="130046" tIns="65023" rIns="130046" bIns="65023"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s-ES" sz="3200" smtClean="0">
                <a:latin typeface="Comic Sans MS" pitchFamily="66" charset="0"/>
              </a:rPr>
              <a:t>Ejercicio en grupo: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s-ES" sz="3200" smtClean="0">
              <a:latin typeface="Comic Sans MS" pitchFamily="66" charset="0"/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s-ES" sz="3200" b="1" i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Qu</a:t>
            </a:r>
            <a:r>
              <a:rPr lang="es-ES" sz="3200" b="1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é</a:t>
            </a:r>
            <a:r>
              <a:rPr lang="es-ES" sz="3200" b="1" i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vendemos</a:t>
            </a:r>
          </a:p>
          <a:p>
            <a:pPr marL="1168400" lvl="1" indent="-371475">
              <a:lnSpc>
                <a:spcPct val="90000"/>
              </a:lnSpc>
              <a:buFontTx/>
              <a:buNone/>
            </a:pPr>
            <a:endParaRPr lang="es-ES" sz="3200" b="1" u="sng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86723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30513" y="7540625"/>
            <a:ext cx="1066800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86724" name="Text Box 7"/>
          <p:cNvSpPr txBox="1">
            <a:spLocks noChangeArrowheads="1"/>
          </p:cNvSpPr>
          <p:nvPr/>
        </p:nvSpPr>
        <p:spPr bwMode="auto">
          <a:xfrm>
            <a:off x="2652713" y="6756400"/>
            <a:ext cx="1692275" cy="4587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130046" tIns="65023" rIns="130046" bIns="65023">
            <a:spAutoFit/>
          </a:bodyPr>
          <a:lstStyle/>
          <a:p>
            <a:pPr marL="487363" indent="-487363" algn="l" defTabSz="1300163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155000"/>
              <a:buFont typeface="Wingdings" pitchFamily="2" charset="2"/>
              <a:buNone/>
            </a:pPr>
            <a:r>
              <a:rPr lang="pt-PT" sz="2400" b="1">
                <a:solidFill>
                  <a:schemeClr val="tx1"/>
                </a:solidFill>
                <a:latin typeface="Arial Bold" pitchFamily="-112" charset="0"/>
              </a:rPr>
              <a:t>50 minutos</a:t>
            </a:r>
          </a:p>
        </p:txBody>
      </p:sp>
      <p:sp>
        <p:nvSpPr>
          <p:cNvPr id="286725" name="Text Box 13"/>
          <p:cNvSpPr txBox="1">
            <a:spLocks noChangeArrowheads="1"/>
          </p:cNvSpPr>
          <p:nvPr/>
        </p:nvSpPr>
        <p:spPr bwMode="auto">
          <a:xfrm>
            <a:off x="2757488" y="6245225"/>
            <a:ext cx="1574800" cy="4587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130046" tIns="65023" rIns="130046" bIns="65023">
            <a:spAutoFit/>
          </a:bodyPr>
          <a:lstStyle/>
          <a:p>
            <a:pPr marL="487363" indent="-487363" algn="l" defTabSz="1300163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155000"/>
              <a:buFont typeface="Wingdings" pitchFamily="2" charset="2"/>
              <a:buNone/>
            </a:pPr>
            <a:r>
              <a:rPr lang="pt-PT" sz="2400" b="1" i="1">
                <a:solidFill>
                  <a:schemeClr val="tx1"/>
                </a:solidFill>
                <a:latin typeface="Arial Bold" pitchFamily="-112" charset="0"/>
              </a:rPr>
              <a:t>En grupos</a:t>
            </a:r>
          </a:p>
        </p:txBody>
      </p:sp>
      <p:pic>
        <p:nvPicPr>
          <p:cNvPr id="286726" name="Picture 6" descr="for_sale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65325" y="3005138"/>
            <a:ext cx="1627188" cy="1739900"/>
          </a:xfrm>
          <a:prstGeom prst="rect">
            <a:avLst/>
          </a:prstGeom>
          <a:noFill/>
        </p:spPr>
      </p:pic>
      <p:pic>
        <p:nvPicPr>
          <p:cNvPr id="286727" name="Picture 7" descr="20071220130413539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96013" y="6208713"/>
            <a:ext cx="2252662" cy="170973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8773" name="Group 5"/>
          <p:cNvGrpSpPr>
            <a:grpSpLocks/>
          </p:cNvGrpSpPr>
          <p:nvPr/>
        </p:nvGrpSpPr>
        <p:grpSpPr bwMode="auto">
          <a:xfrm>
            <a:off x="1844675" y="1204913"/>
            <a:ext cx="11160125" cy="8548687"/>
            <a:chOff x="1162" y="759"/>
            <a:chExt cx="7030" cy="5385"/>
          </a:xfrm>
        </p:grpSpPr>
        <p:pic>
          <p:nvPicPr>
            <p:cNvPr id="288770" name="Picture 2" descr="Negociacion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921" y="3652"/>
              <a:ext cx="2271" cy="2492"/>
            </a:xfrm>
            <a:prstGeom prst="rect">
              <a:avLst/>
            </a:prstGeom>
            <a:noFill/>
          </p:spPr>
        </p:pic>
        <p:sp>
          <p:nvSpPr>
            <p:cNvPr id="288771" name="Rectangle 3"/>
            <p:cNvSpPr>
              <a:spLocks noChangeArrowheads="1"/>
            </p:cNvSpPr>
            <p:nvPr/>
          </p:nvSpPr>
          <p:spPr bwMode="auto">
            <a:xfrm>
              <a:off x="1420" y="759"/>
              <a:ext cx="2583" cy="466"/>
            </a:xfrm>
            <a:prstGeom prst="rect">
              <a:avLst/>
            </a:prstGeom>
            <a:solidFill>
              <a:srgbClr val="FFFF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30035" tIns="65019" rIns="130035" bIns="65019">
              <a:spAutoFit/>
            </a:bodyPr>
            <a:lstStyle/>
            <a:p>
              <a:pPr algn="l" defTabSz="1300163"/>
              <a:r>
                <a:rPr lang="es-ES_tradnl" sz="4000">
                  <a:solidFill>
                    <a:schemeClr val="hlink"/>
                  </a:solidFill>
                  <a:latin typeface="Arial Rounded MT Bold" pitchFamily="34" charset="0"/>
                </a:rPr>
                <a:t>La Negociación</a:t>
              </a:r>
            </a:p>
          </p:txBody>
        </p:sp>
        <p:sp>
          <p:nvSpPr>
            <p:cNvPr id="288772" name="Rectangle 4"/>
            <p:cNvSpPr>
              <a:spLocks noChangeArrowheads="1"/>
            </p:cNvSpPr>
            <p:nvPr/>
          </p:nvSpPr>
          <p:spPr bwMode="auto">
            <a:xfrm>
              <a:off x="1162" y="2126"/>
              <a:ext cx="5439" cy="197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34807" tIns="66222" rIns="134807" bIns="66222" anchor="b">
              <a:spAutoFit/>
            </a:bodyPr>
            <a:lstStyle/>
            <a:p>
              <a:pPr defTabSz="1133475">
                <a:spcBef>
                  <a:spcPct val="20000"/>
                </a:spcBef>
              </a:pPr>
              <a:r>
                <a:rPr lang="es-ES_tradnl" sz="3400" b="1">
                  <a:solidFill>
                    <a:srgbClr val="000099"/>
                  </a:solidFill>
                  <a:latin typeface="Arial Bold" pitchFamily="-112" charset="0"/>
                </a:rPr>
                <a:t>Intento activo de dos o mas personas,</a:t>
              </a:r>
            </a:p>
            <a:p>
              <a:pPr defTabSz="1133475">
                <a:spcBef>
                  <a:spcPct val="20000"/>
                </a:spcBef>
              </a:pPr>
              <a:r>
                <a:rPr lang="es-ES_tradnl" sz="3400" b="1">
                  <a:solidFill>
                    <a:srgbClr val="000099"/>
                  </a:solidFill>
                  <a:latin typeface="Arial Bold" pitchFamily="-112" charset="0"/>
                </a:rPr>
                <a:t> para cambiar las relaciones, términos o</a:t>
              </a:r>
            </a:p>
            <a:p>
              <a:pPr defTabSz="1133475">
                <a:spcBef>
                  <a:spcPct val="20000"/>
                </a:spcBef>
              </a:pPr>
              <a:r>
                <a:rPr lang="es-ES_tradnl" sz="3400" b="1">
                  <a:solidFill>
                    <a:srgbClr val="000099"/>
                  </a:solidFill>
                  <a:latin typeface="Arial Bold" pitchFamily="-112" charset="0"/>
                </a:rPr>
                <a:t>condiciones con objeto de llegar a un acuerdo</a:t>
              </a:r>
            </a:p>
            <a:p>
              <a:pPr defTabSz="1133475">
                <a:spcBef>
                  <a:spcPct val="20000"/>
                </a:spcBef>
              </a:pPr>
              <a:r>
                <a:rPr lang="es-ES_tradnl" sz="3400" b="1">
                  <a:solidFill>
                    <a:srgbClr val="000099"/>
                  </a:solidFill>
                  <a:latin typeface="Arial Bold" pitchFamily="-112" charset="0"/>
                </a:rPr>
                <a:t>sobre las necesidades que intenta satisfacer o</a:t>
              </a:r>
            </a:p>
            <a:p>
              <a:pPr defTabSz="1133475">
                <a:spcBef>
                  <a:spcPct val="20000"/>
                </a:spcBef>
              </a:pPr>
              <a:r>
                <a:rPr lang="es-ES_tradnl" sz="3400" b="1">
                  <a:solidFill>
                    <a:srgbClr val="000099"/>
                  </a:solidFill>
                  <a:latin typeface="Arial Bold" pitchFamily="-112" charset="0"/>
                </a:rPr>
                <a:t>los objetivos que desea alcanzar.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AutoShape 2"/>
          <p:cNvSpPr>
            <a:spLocks noChangeArrowheads="1"/>
          </p:cNvSpPr>
          <p:nvPr/>
        </p:nvSpPr>
        <p:spPr bwMode="auto">
          <a:xfrm>
            <a:off x="1173163" y="4013200"/>
            <a:ext cx="1225550" cy="758825"/>
          </a:xfrm>
          <a:prstGeom prst="chevron">
            <a:avLst>
              <a:gd name="adj" fmla="val 4037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3366"/>
            </a:outerShdw>
          </a:effectLst>
        </p:spPr>
        <p:txBody>
          <a:bodyPr wrap="none" lIns="332769" tIns="65019" rIns="130036" bIns="65019" anchor="ctr" anchorCtr="1"/>
          <a:lstStyle/>
          <a:p>
            <a:pPr defTabSz="1300163"/>
            <a:r>
              <a:rPr lang="es-ES_tradnl" sz="2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</a:t>
            </a:r>
          </a:p>
        </p:txBody>
      </p:sp>
      <p:sp>
        <p:nvSpPr>
          <p:cNvPr id="192515" name="Rectangle 3"/>
          <p:cNvSpPr>
            <a:spLocks noChangeArrowheads="1"/>
          </p:cNvSpPr>
          <p:nvPr/>
        </p:nvSpPr>
        <p:spPr bwMode="auto">
          <a:xfrm>
            <a:off x="2541588" y="4156075"/>
            <a:ext cx="10077450" cy="6905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00E0CB"/>
            </a:outerShdw>
          </a:effectLst>
        </p:spPr>
        <p:txBody>
          <a:bodyPr wrap="none" lIns="332769" tIns="65019" rIns="130036" bIns="65019" anchor="ctr" anchorCtr="1"/>
          <a:lstStyle/>
          <a:p>
            <a:pPr defTabSz="1300163">
              <a:spcBef>
                <a:spcPct val="50000"/>
              </a:spcBef>
            </a:pPr>
            <a:r>
              <a:rPr lang="es-ES_tradnl" sz="2400">
                <a:solidFill>
                  <a:schemeClr val="tx1"/>
                </a:solidFill>
                <a:latin typeface="Arial Rounded MT Bold" pitchFamily="34" charset="0"/>
              </a:rPr>
              <a:t>Conocer los elementos básicos implicados en la Comunicación    </a:t>
            </a:r>
          </a:p>
        </p:txBody>
      </p:sp>
      <p:sp>
        <p:nvSpPr>
          <p:cNvPr id="192516" name="AutoShape 4"/>
          <p:cNvSpPr>
            <a:spLocks noChangeArrowheads="1"/>
          </p:cNvSpPr>
          <p:nvPr/>
        </p:nvSpPr>
        <p:spPr bwMode="auto">
          <a:xfrm>
            <a:off x="1270000" y="5283200"/>
            <a:ext cx="1225550" cy="757238"/>
          </a:xfrm>
          <a:prstGeom prst="chevron">
            <a:avLst>
              <a:gd name="adj" fmla="val 40461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3366"/>
            </a:outerShdw>
          </a:effectLst>
        </p:spPr>
        <p:txBody>
          <a:bodyPr wrap="none" lIns="281574" tIns="65019" rIns="76792" bIns="65019" anchor="ctr" anchorCtr="1"/>
          <a:lstStyle/>
          <a:p>
            <a:pPr defTabSz="1300163"/>
            <a:r>
              <a:rPr lang="es-ES_tradnl" sz="2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2</a:t>
            </a:r>
          </a:p>
        </p:txBody>
      </p:sp>
      <p:sp>
        <p:nvSpPr>
          <p:cNvPr id="192517" name="Rectangle 5"/>
          <p:cNvSpPr>
            <a:spLocks noChangeArrowheads="1"/>
          </p:cNvSpPr>
          <p:nvPr/>
        </p:nvSpPr>
        <p:spPr bwMode="auto">
          <a:xfrm>
            <a:off x="2541588" y="5307013"/>
            <a:ext cx="10077450" cy="9382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00E0CB"/>
            </a:outerShdw>
          </a:effectLst>
        </p:spPr>
        <p:txBody>
          <a:bodyPr wrap="none" lIns="281574" tIns="65019" rIns="76792" bIns="65019" anchor="ctr" anchorCtr="1"/>
          <a:lstStyle/>
          <a:p>
            <a:pPr algn="l" defTabSz="1300163">
              <a:spcBef>
                <a:spcPct val="50000"/>
              </a:spcBef>
            </a:pPr>
            <a:r>
              <a:rPr lang="es-ES_tradnl" sz="2400">
                <a:solidFill>
                  <a:schemeClr val="tx1"/>
                </a:solidFill>
                <a:latin typeface="Arial Rounded MT Bold" pitchFamily="34" charset="0"/>
              </a:rPr>
              <a:t>Identificar las principales barreras y obstáculos que dificultan la </a:t>
            </a:r>
          </a:p>
          <a:p>
            <a:pPr algn="l" defTabSz="1300163">
              <a:spcBef>
                <a:spcPct val="50000"/>
              </a:spcBef>
            </a:pPr>
            <a:r>
              <a:rPr lang="es-ES_tradnl" sz="2400">
                <a:solidFill>
                  <a:schemeClr val="tx1"/>
                </a:solidFill>
                <a:latin typeface="Arial Rounded MT Bold" pitchFamily="34" charset="0"/>
              </a:rPr>
              <a:t>Comunicación</a:t>
            </a:r>
          </a:p>
        </p:txBody>
      </p:sp>
      <p:sp>
        <p:nvSpPr>
          <p:cNvPr id="192518" name="AutoShape 6"/>
          <p:cNvSpPr>
            <a:spLocks noChangeArrowheads="1"/>
          </p:cNvSpPr>
          <p:nvPr/>
        </p:nvSpPr>
        <p:spPr bwMode="auto">
          <a:xfrm>
            <a:off x="1317625" y="6605588"/>
            <a:ext cx="1225550" cy="757237"/>
          </a:xfrm>
          <a:prstGeom prst="chevron">
            <a:avLst>
              <a:gd name="adj" fmla="val 40461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3366"/>
            </a:outerShdw>
          </a:effectLst>
        </p:spPr>
        <p:txBody>
          <a:bodyPr wrap="none" lIns="332769" tIns="65019" rIns="130036" bIns="65019" anchor="ctr" anchorCtr="1"/>
          <a:lstStyle/>
          <a:p>
            <a:pPr defTabSz="1300163"/>
            <a:r>
              <a:rPr lang="es-ES_tradnl" sz="2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3</a:t>
            </a:r>
          </a:p>
        </p:txBody>
      </p:sp>
      <p:sp>
        <p:nvSpPr>
          <p:cNvPr id="192519" name="Rectangle 7"/>
          <p:cNvSpPr>
            <a:spLocks noChangeArrowheads="1"/>
          </p:cNvSpPr>
          <p:nvPr/>
        </p:nvSpPr>
        <p:spPr bwMode="auto">
          <a:xfrm>
            <a:off x="2541588" y="6748463"/>
            <a:ext cx="10077450" cy="828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00E0CB"/>
            </a:outerShdw>
          </a:effectLst>
        </p:spPr>
        <p:txBody>
          <a:bodyPr wrap="none" lIns="332769" tIns="65019" rIns="130036" bIns="65019" anchor="ctr" anchorCtr="1"/>
          <a:lstStyle/>
          <a:p>
            <a:pPr algn="l" defTabSz="1300163">
              <a:spcBef>
                <a:spcPct val="50000"/>
              </a:spcBef>
            </a:pPr>
            <a:r>
              <a:rPr lang="es-ES_tradnl" sz="2400">
                <a:solidFill>
                  <a:schemeClr val="tx1"/>
                </a:solidFill>
                <a:latin typeface="Arial Rounded MT Bold" pitchFamily="34" charset="0"/>
              </a:rPr>
              <a:t>Conocer y entrenar las principales Técnicas de Comunicación, </a:t>
            </a:r>
          </a:p>
          <a:p>
            <a:pPr algn="l" defTabSz="1300163">
              <a:spcBef>
                <a:spcPct val="50000"/>
              </a:spcBef>
            </a:pPr>
            <a:r>
              <a:rPr lang="es-ES_tradnl" sz="2400">
                <a:solidFill>
                  <a:schemeClr val="tx1"/>
                </a:solidFill>
                <a:latin typeface="Arial Rounded MT Bold" pitchFamily="34" charset="0"/>
              </a:rPr>
              <a:t>Negociación y Defensa de Ideas.</a:t>
            </a:r>
          </a:p>
        </p:txBody>
      </p:sp>
      <p:sp>
        <p:nvSpPr>
          <p:cNvPr id="192520" name="Rectangle 8"/>
          <p:cNvSpPr>
            <a:spLocks noChangeArrowheads="1"/>
          </p:cNvSpPr>
          <p:nvPr/>
        </p:nvSpPr>
        <p:spPr bwMode="auto">
          <a:xfrm>
            <a:off x="2181225" y="2355850"/>
            <a:ext cx="10237788" cy="819150"/>
          </a:xfrm>
          <a:prstGeom prst="rect">
            <a:avLst/>
          </a:prstGeom>
          <a:solidFill>
            <a:srgbClr val="FFFF99"/>
          </a:solidFill>
          <a:ln w="12700" algn="ctr">
            <a:noFill/>
            <a:miter lim="800000"/>
            <a:headEnd/>
            <a:tailEnd/>
          </a:ln>
          <a:effectLst/>
        </p:spPr>
        <p:txBody>
          <a:bodyPr lIns="50800" tIns="50800" rIns="50800" bIns="50800" anchor="b"/>
          <a:lstStyle/>
          <a:p>
            <a:pPr eaLnBrk="0" hangingPunct="0"/>
            <a:r>
              <a:rPr lang="en-GB" sz="4800">
                <a:solidFill>
                  <a:schemeClr val="hlink"/>
                </a:solidFill>
                <a:latin typeface="Arial Rounded MT Bold" pitchFamily="34" charset="0"/>
              </a:rPr>
              <a:t>Objetivos del taller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823" name="Group 7"/>
          <p:cNvGrpSpPr>
            <a:grpSpLocks/>
          </p:cNvGrpSpPr>
          <p:nvPr/>
        </p:nvGrpSpPr>
        <p:grpSpPr bwMode="auto">
          <a:xfrm>
            <a:off x="1533525" y="1420813"/>
            <a:ext cx="10891838" cy="7415212"/>
            <a:chOff x="966" y="895"/>
            <a:chExt cx="6861" cy="4671"/>
          </a:xfrm>
        </p:grpSpPr>
        <p:sp>
          <p:nvSpPr>
            <p:cNvPr id="290818" name="Rectangle 2"/>
            <p:cNvSpPr>
              <a:spLocks noChangeArrowheads="1"/>
            </p:cNvSpPr>
            <p:nvPr/>
          </p:nvSpPr>
          <p:spPr bwMode="auto">
            <a:xfrm>
              <a:off x="966" y="895"/>
              <a:ext cx="4719" cy="466"/>
            </a:xfrm>
            <a:prstGeom prst="rect">
              <a:avLst/>
            </a:prstGeom>
            <a:solidFill>
              <a:srgbClr val="FFFF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30035" tIns="65019" rIns="130035" bIns="65019">
              <a:spAutoFit/>
            </a:bodyPr>
            <a:lstStyle/>
            <a:p>
              <a:pPr algn="l" defTabSz="1300163"/>
              <a:r>
                <a:rPr lang="es-ES_tradnl" sz="4000">
                  <a:solidFill>
                    <a:schemeClr val="hlink"/>
                  </a:solidFill>
                  <a:latin typeface="Arial Rounded MT Bold" pitchFamily="34" charset="0"/>
                </a:rPr>
                <a:t>Cuatro desenlaces generales</a:t>
              </a:r>
            </a:p>
          </p:txBody>
        </p:sp>
        <p:sp>
          <p:nvSpPr>
            <p:cNvPr id="290819" name="Rectangle 3"/>
            <p:cNvSpPr>
              <a:spLocks noChangeArrowheads="1"/>
            </p:cNvSpPr>
            <p:nvPr/>
          </p:nvSpPr>
          <p:spPr bwMode="auto">
            <a:xfrm>
              <a:off x="1148" y="1893"/>
              <a:ext cx="3335" cy="1830"/>
            </a:xfrm>
            <a:prstGeom prst="rect">
              <a:avLst/>
            </a:prstGeom>
            <a:solidFill>
              <a:srgbClr val="99FFCC"/>
            </a:solidFill>
            <a:ln w="12700">
              <a:solidFill>
                <a:srgbClr val="081D58"/>
              </a:solidFill>
              <a:miter lim="800000"/>
              <a:headEnd/>
              <a:tailEnd/>
            </a:ln>
            <a:effectLst/>
          </p:spPr>
          <p:txBody>
            <a:bodyPr wrap="none" lIns="134802" tIns="66219" rIns="134802" bIns="66219" anchor="ctr"/>
            <a:lstStyle/>
            <a:p>
              <a:pPr defTabSz="1133475"/>
              <a:r>
                <a:rPr lang="es-ES_tradnl" sz="2400">
                  <a:solidFill>
                    <a:srgbClr val="FF0000"/>
                  </a:solidFill>
                  <a:latin typeface="Arial Bold" pitchFamily="-112" charset="0"/>
                </a:rPr>
                <a:t>yo gano</a:t>
              </a:r>
            </a:p>
            <a:p>
              <a:pPr defTabSz="1133475"/>
              <a:r>
                <a:rPr lang="es-ES_tradnl" sz="2400">
                  <a:solidFill>
                    <a:srgbClr val="FF0000"/>
                  </a:solidFill>
                  <a:latin typeface="Arial Bold" pitchFamily="-112" charset="0"/>
                </a:rPr>
                <a:t>tú pierdes</a:t>
              </a:r>
            </a:p>
            <a:p>
              <a:pPr defTabSz="1133475"/>
              <a:r>
                <a:rPr lang="es-ES_tradnl" sz="2400">
                  <a:solidFill>
                    <a:srgbClr val="081D58"/>
                  </a:solidFill>
                  <a:latin typeface="Arial Bold" pitchFamily="-112" charset="0"/>
                </a:rPr>
                <a:t>=</a:t>
              </a:r>
            </a:p>
            <a:p>
              <a:pPr defTabSz="1133475"/>
              <a:r>
                <a:rPr lang="es-ES_tradnl" sz="2400">
                  <a:solidFill>
                    <a:srgbClr val="081D58"/>
                  </a:solidFill>
                  <a:latin typeface="Arial Bold" pitchFamily="-112" charset="0"/>
                </a:rPr>
                <a:t>impongo mis condiciones</a:t>
              </a:r>
            </a:p>
          </p:txBody>
        </p:sp>
        <p:sp>
          <p:nvSpPr>
            <p:cNvPr id="290820" name="Rectangle 4"/>
            <p:cNvSpPr>
              <a:spLocks noChangeArrowheads="1"/>
            </p:cNvSpPr>
            <p:nvPr/>
          </p:nvSpPr>
          <p:spPr bwMode="auto">
            <a:xfrm>
              <a:off x="4495" y="1893"/>
              <a:ext cx="3332" cy="1830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81D58"/>
              </a:solidFill>
              <a:miter lim="800000"/>
              <a:headEnd/>
              <a:tailEnd/>
            </a:ln>
            <a:effectLst/>
          </p:spPr>
          <p:txBody>
            <a:bodyPr wrap="none" lIns="134802" tIns="66219" rIns="134802" bIns="66219" anchor="ctr"/>
            <a:lstStyle/>
            <a:p>
              <a:pPr defTabSz="1133475"/>
              <a:r>
                <a:rPr lang="es-ES_tradnl" sz="2400">
                  <a:solidFill>
                    <a:srgbClr val="FF0000"/>
                  </a:solidFill>
                  <a:latin typeface="Arial Bold" pitchFamily="-112" charset="0"/>
                </a:rPr>
                <a:t>yo gano</a:t>
              </a:r>
            </a:p>
            <a:p>
              <a:pPr defTabSz="1133475"/>
              <a:r>
                <a:rPr lang="es-ES_tradnl" sz="2400">
                  <a:solidFill>
                    <a:srgbClr val="FF0000"/>
                  </a:solidFill>
                  <a:latin typeface="Arial Bold" pitchFamily="-112" charset="0"/>
                </a:rPr>
                <a:t>tú ganas</a:t>
              </a:r>
            </a:p>
            <a:p>
              <a:pPr defTabSz="1133475"/>
              <a:r>
                <a:rPr lang="es-ES_tradnl" sz="2400">
                  <a:solidFill>
                    <a:srgbClr val="081D58"/>
                  </a:solidFill>
                  <a:latin typeface="Arial Bold" pitchFamily="-112" charset="0"/>
                </a:rPr>
                <a:t>=</a:t>
              </a:r>
            </a:p>
            <a:p>
              <a:pPr defTabSz="1133475"/>
              <a:r>
                <a:rPr lang="es-ES_tradnl" sz="2400">
                  <a:solidFill>
                    <a:srgbClr val="081D58"/>
                  </a:solidFill>
                  <a:latin typeface="Arial Bold" pitchFamily="-112" charset="0"/>
                </a:rPr>
                <a:t>solución mutuamente</a:t>
              </a:r>
            </a:p>
            <a:p>
              <a:pPr defTabSz="1133475"/>
              <a:r>
                <a:rPr lang="es-ES_tradnl" sz="2400">
                  <a:solidFill>
                    <a:srgbClr val="081D58"/>
                  </a:solidFill>
                  <a:latin typeface="Arial Bold" pitchFamily="-112" charset="0"/>
                </a:rPr>
                <a:t>beneficiosa</a:t>
              </a:r>
            </a:p>
          </p:txBody>
        </p:sp>
        <p:sp>
          <p:nvSpPr>
            <p:cNvPr id="290821" name="Rectangle 5"/>
            <p:cNvSpPr>
              <a:spLocks noChangeArrowheads="1"/>
            </p:cNvSpPr>
            <p:nvPr/>
          </p:nvSpPr>
          <p:spPr bwMode="auto">
            <a:xfrm>
              <a:off x="1148" y="3736"/>
              <a:ext cx="3335" cy="1830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rgbClr val="081D58"/>
              </a:solidFill>
              <a:miter lim="800000"/>
              <a:headEnd/>
              <a:tailEnd/>
            </a:ln>
            <a:effectLst/>
          </p:spPr>
          <p:txBody>
            <a:bodyPr wrap="none" lIns="134802" tIns="66219" rIns="134802" bIns="66219" anchor="ctr"/>
            <a:lstStyle/>
            <a:p>
              <a:pPr defTabSz="1133475"/>
              <a:r>
                <a:rPr lang="es-ES_tradnl" sz="2400">
                  <a:solidFill>
                    <a:srgbClr val="FF0000"/>
                  </a:solidFill>
                  <a:latin typeface="Arial Bold" pitchFamily="-112" charset="0"/>
                </a:rPr>
                <a:t>yo pierdo</a:t>
              </a:r>
            </a:p>
            <a:p>
              <a:pPr defTabSz="1133475"/>
              <a:r>
                <a:rPr lang="es-ES_tradnl" sz="2400">
                  <a:solidFill>
                    <a:srgbClr val="FF0000"/>
                  </a:solidFill>
                  <a:latin typeface="Arial Bold" pitchFamily="-112" charset="0"/>
                </a:rPr>
                <a:t>tú pierdes</a:t>
              </a:r>
            </a:p>
            <a:p>
              <a:pPr defTabSz="1133475"/>
              <a:r>
                <a:rPr lang="es-ES_tradnl" sz="2400">
                  <a:solidFill>
                    <a:srgbClr val="081D58"/>
                  </a:solidFill>
                  <a:latin typeface="Arial Bold" pitchFamily="-112" charset="0"/>
                </a:rPr>
                <a:t>=</a:t>
              </a:r>
            </a:p>
            <a:p>
              <a:pPr defTabSz="1133475"/>
              <a:r>
                <a:rPr lang="es-ES_tradnl" sz="2400">
                  <a:solidFill>
                    <a:srgbClr val="081D58"/>
                  </a:solidFill>
                  <a:latin typeface="Arial Bold" pitchFamily="-112" charset="0"/>
                </a:rPr>
                <a:t>ruptura de relaciones</a:t>
              </a:r>
            </a:p>
          </p:txBody>
        </p:sp>
        <p:sp>
          <p:nvSpPr>
            <p:cNvPr id="290822" name="Rectangle 6"/>
            <p:cNvSpPr>
              <a:spLocks noChangeArrowheads="1"/>
            </p:cNvSpPr>
            <p:nvPr/>
          </p:nvSpPr>
          <p:spPr bwMode="auto">
            <a:xfrm>
              <a:off x="4495" y="3736"/>
              <a:ext cx="3332" cy="1830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rgbClr val="081D58"/>
              </a:solidFill>
              <a:miter lim="800000"/>
              <a:headEnd/>
              <a:tailEnd/>
            </a:ln>
            <a:effectLst/>
          </p:spPr>
          <p:txBody>
            <a:bodyPr wrap="none" lIns="134802" tIns="66219" rIns="134802" bIns="66219" anchor="ctr"/>
            <a:lstStyle/>
            <a:p>
              <a:pPr defTabSz="1133475"/>
              <a:endParaRPr lang="es-ES_tradnl" sz="2400">
                <a:solidFill>
                  <a:srgbClr val="081D58"/>
                </a:solidFill>
                <a:latin typeface="Arial Bold" pitchFamily="-112" charset="0"/>
              </a:endParaRPr>
            </a:p>
            <a:p>
              <a:pPr defTabSz="1133475"/>
              <a:r>
                <a:rPr lang="es-ES_tradnl" sz="2400">
                  <a:solidFill>
                    <a:srgbClr val="FF0000"/>
                  </a:solidFill>
                  <a:latin typeface="Arial Bold" pitchFamily="-112" charset="0"/>
                </a:rPr>
                <a:t>yo pierdo</a:t>
              </a:r>
            </a:p>
            <a:p>
              <a:pPr defTabSz="1133475"/>
              <a:r>
                <a:rPr lang="es-ES_tradnl" sz="2400">
                  <a:solidFill>
                    <a:srgbClr val="FF0000"/>
                  </a:solidFill>
                  <a:latin typeface="Arial Bold" pitchFamily="-112" charset="0"/>
                </a:rPr>
                <a:t>tú ganas</a:t>
              </a:r>
            </a:p>
            <a:p>
              <a:pPr defTabSz="1133475"/>
              <a:r>
                <a:rPr lang="es-ES_tradnl" sz="2400">
                  <a:solidFill>
                    <a:srgbClr val="081D58"/>
                  </a:solidFill>
                  <a:latin typeface="Arial Bold" pitchFamily="-112" charset="0"/>
                </a:rPr>
                <a:t>=</a:t>
              </a:r>
            </a:p>
            <a:p>
              <a:pPr defTabSz="1133475"/>
              <a:r>
                <a:rPr lang="es-ES_tradnl" sz="2400">
                  <a:solidFill>
                    <a:srgbClr val="081D58"/>
                  </a:solidFill>
                  <a:latin typeface="Arial Bold" pitchFamily="-112" charset="0"/>
                </a:rPr>
                <a:t>“paso por el aro”</a:t>
              </a:r>
            </a:p>
            <a:p>
              <a:pPr defTabSz="1133475"/>
              <a:r>
                <a:rPr lang="es-ES_tradnl" sz="2400">
                  <a:solidFill>
                    <a:srgbClr val="081D58"/>
                  </a:solidFill>
                  <a:latin typeface="Arial Bold" pitchFamily="-112" charset="0"/>
                </a:rPr>
                <a:t>porque quiero concluir</a:t>
              </a:r>
            </a:p>
            <a:p>
              <a:pPr defTabSz="1133475"/>
              <a:endParaRPr lang="es-ES_tradnl" sz="2400">
                <a:solidFill>
                  <a:srgbClr val="081D58"/>
                </a:solidFill>
                <a:latin typeface="Arial Bold" pitchFamily="-112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2869" name="Group 5"/>
          <p:cNvGrpSpPr>
            <a:grpSpLocks/>
          </p:cNvGrpSpPr>
          <p:nvPr/>
        </p:nvGrpSpPr>
        <p:grpSpPr bwMode="auto">
          <a:xfrm>
            <a:off x="1677988" y="1997075"/>
            <a:ext cx="10742612" cy="6880225"/>
            <a:chOff x="1057" y="1258"/>
            <a:chExt cx="6767" cy="4334"/>
          </a:xfrm>
        </p:grpSpPr>
        <p:sp>
          <p:nvSpPr>
            <p:cNvPr id="292866" name="Rectangle 2"/>
            <p:cNvSpPr>
              <a:spLocks noChangeArrowheads="1"/>
            </p:cNvSpPr>
            <p:nvPr/>
          </p:nvSpPr>
          <p:spPr bwMode="auto">
            <a:xfrm>
              <a:off x="1057" y="2165"/>
              <a:ext cx="6767" cy="16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134802" tIns="66219" rIns="134802" bIns="66219">
              <a:spAutoFit/>
            </a:bodyPr>
            <a:lstStyle/>
            <a:p>
              <a:pPr algn="just" defTabSz="1133475"/>
              <a:r>
                <a:rPr lang="es-ES_tradnl" sz="2400" b="1" i="1">
                  <a:solidFill>
                    <a:srgbClr val="FF0000"/>
                  </a:solidFill>
                  <a:latin typeface="Arial Bold" pitchFamily="-112" charset="0"/>
                </a:rPr>
                <a:t>Yo pierdo - Tú pierdes</a:t>
              </a:r>
              <a:r>
                <a:rPr lang="es-ES_tradnl" sz="2400" b="1" i="1">
                  <a:solidFill>
                    <a:srgbClr val="000099"/>
                  </a:solidFill>
                  <a:latin typeface="Arial Bold" pitchFamily="-112" charset="0"/>
                </a:rPr>
                <a:t> :</a:t>
              </a:r>
              <a:r>
                <a:rPr lang="es-ES_tradnl" sz="2400" i="1">
                  <a:solidFill>
                    <a:srgbClr val="000099"/>
                  </a:solidFill>
                  <a:latin typeface="Arial Bold" pitchFamily="-112" charset="0"/>
                </a:rPr>
                <a:t> </a:t>
              </a:r>
              <a:r>
                <a:rPr lang="es-ES_tradnl" sz="2400">
                  <a:solidFill>
                    <a:srgbClr val="000099"/>
                  </a:solidFill>
                  <a:latin typeface="Arial Bold" pitchFamily="-112" charset="0"/>
                </a:rPr>
                <a:t>ruptura de relaciones.</a:t>
              </a:r>
            </a:p>
            <a:p>
              <a:pPr algn="just" defTabSz="1133475"/>
              <a:endParaRPr lang="es-ES_tradnl" sz="2400">
                <a:solidFill>
                  <a:srgbClr val="000099"/>
                </a:solidFill>
                <a:latin typeface="Arial Bold" pitchFamily="-112" charset="0"/>
              </a:endParaRPr>
            </a:p>
            <a:p>
              <a:pPr algn="just" defTabSz="1133475"/>
              <a:r>
                <a:rPr lang="es-ES_tradnl" sz="2400" b="1" i="1">
                  <a:solidFill>
                    <a:srgbClr val="FF0000"/>
                  </a:solidFill>
                  <a:latin typeface="Arial Bold" pitchFamily="-112" charset="0"/>
                </a:rPr>
                <a:t>Yo gano - Tú pierdes / Yo pierdo - Tú ganas :</a:t>
              </a:r>
              <a:r>
                <a:rPr lang="es-ES_tradnl" sz="2400" b="1" i="1">
                  <a:solidFill>
                    <a:srgbClr val="000099"/>
                  </a:solidFill>
                  <a:latin typeface="Arial Bold" pitchFamily="-112" charset="0"/>
                </a:rPr>
                <a:t> </a:t>
              </a:r>
              <a:endParaRPr lang="es-ES_tradnl" sz="2400">
                <a:solidFill>
                  <a:srgbClr val="000099"/>
                </a:solidFill>
                <a:latin typeface="Arial Bold" pitchFamily="-112" charset="0"/>
              </a:endParaRPr>
            </a:p>
            <a:p>
              <a:pPr algn="just" defTabSz="1133475"/>
              <a:r>
                <a:rPr lang="es-ES_tradnl" sz="2400">
                  <a:solidFill>
                    <a:srgbClr val="000099"/>
                  </a:solidFill>
                  <a:latin typeface="Arial Bold" pitchFamily="-112" charset="0"/>
                </a:rPr>
                <a:t>relaciones inestables en el tiempo porque una de las dos partes queda insatisfecha.</a:t>
              </a:r>
            </a:p>
            <a:p>
              <a:pPr algn="just" defTabSz="1133475"/>
              <a:endParaRPr lang="es-ES_tradnl" sz="2400">
                <a:solidFill>
                  <a:srgbClr val="000099"/>
                </a:solidFill>
                <a:latin typeface="Arial Bold" pitchFamily="-112" charset="0"/>
              </a:endParaRPr>
            </a:p>
            <a:p>
              <a:pPr algn="just" defTabSz="1133475"/>
              <a:r>
                <a:rPr lang="es-ES_tradnl" sz="2400" b="1" i="1">
                  <a:solidFill>
                    <a:srgbClr val="FF0000"/>
                  </a:solidFill>
                  <a:latin typeface="Arial Bold" pitchFamily="-112" charset="0"/>
                </a:rPr>
                <a:t>Yo gano - Tú ganas</a:t>
              </a:r>
              <a:r>
                <a:rPr lang="es-ES_tradnl" sz="2400" b="1" i="1">
                  <a:solidFill>
                    <a:srgbClr val="000099"/>
                  </a:solidFill>
                  <a:latin typeface="Arial Bold" pitchFamily="-112" charset="0"/>
                </a:rPr>
                <a:t> : </a:t>
              </a:r>
              <a:r>
                <a:rPr lang="es-ES_tradnl" sz="2400">
                  <a:solidFill>
                    <a:srgbClr val="000099"/>
                  </a:solidFill>
                  <a:latin typeface="Arial Bold" pitchFamily="-112" charset="0"/>
                </a:rPr>
                <a:t>colaboración y búsqueda de soluciones que se ajusten a los intereses de cada parte.</a:t>
              </a:r>
            </a:p>
          </p:txBody>
        </p:sp>
        <p:sp>
          <p:nvSpPr>
            <p:cNvPr id="292867" name="Rectangle 3"/>
            <p:cNvSpPr>
              <a:spLocks noChangeArrowheads="1"/>
            </p:cNvSpPr>
            <p:nvPr/>
          </p:nvSpPr>
          <p:spPr bwMode="auto">
            <a:xfrm>
              <a:off x="1102" y="1258"/>
              <a:ext cx="4719" cy="466"/>
            </a:xfrm>
            <a:prstGeom prst="rect">
              <a:avLst/>
            </a:prstGeom>
            <a:solidFill>
              <a:srgbClr val="FFFF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30035" tIns="65019" rIns="130035" bIns="65019">
              <a:spAutoFit/>
            </a:bodyPr>
            <a:lstStyle/>
            <a:p>
              <a:pPr algn="l" defTabSz="1300163"/>
              <a:r>
                <a:rPr lang="es-ES_tradnl" sz="4000">
                  <a:solidFill>
                    <a:schemeClr val="hlink"/>
                  </a:solidFill>
                  <a:latin typeface="Arial Rounded MT Bold" pitchFamily="34" charset="0"/>
                </a:rPr>
                <a:t>Cuatro desenlaces generales</a:t>
              </a:r>
            </a:p>
          </p:txBody>
        </p:sp>
        <p:pic>
          <p:nvPicPr>
            <p:cNvPr id="292868" name="Picture 4" descr="B1-3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870" y="4115"/>
              <a:ext cx="1179" cy="1477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4917" name="Group 5"/>
          <p:cNvGrpSpPr>
            <a:grpSpLocks/>
          </p:cNvGrpSpPr>
          <p:nvPr/>
        </p:nvGrpSpPr>
        <p:grpSpPr bwMode="auto">
          <a:xfrm>
            <a:off x="1317625" y="1781175"/>
            <a:ext cx="11053763" cy="7459663"/>
            <a:chOff x="830" y="1122"/>
            <a:chExt cx="6963" cy="4699"/>
          </a:xfrm>
        </p:grpSpPr>
        <p:sp>
          <p:nvSpPr>
            <p:cNvPr id="294914" name="Rectangle 2"/>
            <p:cNvSpPr>
              <a:spLocks noChangeArrowheads="1"/>
            </p:cNvSpPr>
            <p:nvPr/>
          </p:nvSpPr>
          <p:spPr bwMode="auto">
            <a:xfrm>
              <a:off x="830" y="2573"/>
              <a:ext cx="6963" cy="3248"/>
            </a:xfrm>
            <a:prstGeom prst="rect">
              <a:avLst/>
            </a:prstGeom>
          </p:spPr>
          <p:txBody>
            <a:bodyPr lIns="136225" tIns="68113" rIns="136225" bIns="68113"/>
            <a:lstStyle/>
            <a:p>
              <a:pPr marL="342900" indent="-342900" eaLnBrk="0" hangingPunct="0"/>
              <a:endParaRPr lang="es-ES_tradnl" sz="2400">
                <a:solidFill>
                  <a:srgbClr val="000099"/>
                </a:solidFill>
                <a:latin typeface="Arial Bold" pitchFamily="-112" charset="0"/>
              </a:endParaRPr>
            </a:p>
            <a:p>
              <a:pPr marL="342900" indent="-342900" eaLnBrk="0" hangingPunct="0">
                <a:buFontTx/>
                <a:buChar char="•"/>
              </a:pPr>
              <a:r>
                <a:rPr lang="es-ES_tradnl" sz="2400">
                  <a:solidFill>
                    <a:srgbClr val="000099"/>
                  </a:solidFill>
                  <a:latin typeface="Arial Bold" pitchFamily="-112" charset="0"/>
                </a:rPr>
                <a:t>Palabras sencillas</a:t>
              </a:r>
            </a:p>
            <a:p>
              <a:pPr marL="342900" indent="-342900" eaLnBrk="0" hangingPunct="0">
                <a:buFontTx/>
                <a:buChar char="•"/>
              </a:pPr>
              <a:r>
                <a:rPr lang="es-ES_tradnl" sz="2400">
                  <a:solidFill>
                    <a:srgbClr val="000099"/>
                  </a:solidFill>
                  <a:latin typeface="Arial Bold" pitchFamily="-112" charset="0"/>
                </a:rPr>
                <a:t>Palabras y expresiones positivas</a:t>
              </a:r>
            </a:p>
            <a:p>
              <a:pPr marL="342900" indent="-342900" eaLnBrk="0" hangingPunct="0">
                <a:buFontTx/>
                <a:buChar char="•"/>
              </a:pPr>
              <a:r>
                <a:rPr lang="es-ES_tradnl" sz="2400">
                  <a:solidFill>
                    <a:srgbClr val="000099"/>
                  </a:solidFill>
                  <a:latin typeface="Arial Bold" pitchFamily="-112" charset="0"/>
                </a:rPr>
                <a:t>Estilo directo</a:t>
              </a:r>
            </a:p>
            <a:p>
              <a:pPr marL="342900" indent="-342900" eaLnBrk="0" hangingPunct="0">
                <a:buFontTx/>
                <a:buChar char="•"/>
              </a:pPr>
              <a:r>
                <a:rPr lang="es-ES_tradnl" sz="2400">
                  <a:solidFill>
                    <a:srgbClr val="000099"/>
                  </a:solidFill>
                  <a:latin typeface="Arial Bold" pitchFamily="-112" charset="0"/>
                </a:rPr>
                <a:t>Personalizar en la persona con la que hablo (dirigirte a él/ella por su nombre).</a:t>
              </a:r>
            </a:p>
            <a:p>
              <a:pPr marL="342900" indent="-342900" eaLnBrk="0" hangingPunct="0">
                <a:buFontTx/>
                <a:buChar char="•"/>
              </a:pPr>
              <a:r>
                <a:rPr lang="es-ES_tradnl" sz="2400">
                  <a:solidFill>
                    <a:srgbClr val="000099"/>
                  </a:solidFill>
                  <a:latin typeface="Arial Bold" pitchFamily="-112" charset="0"/>
                </a:rPr>
                <a:t>Mostrar hechos que prueben las afirmaciones</a:t>
              </a:r>
            </a:p>
            <a:p>
              <a:pPr marL="342900" indent="-342900" eaLnBrk="0" hangingPunct="0">
                <a:buFontTx/>
                <a:buChar char="•"/>
              </a:pPr>
              <a:r>
                <a:rPr lang="es-ES_tradnl" sz="2400">
                  <a:solidFill>
                    <a:srgbClr val="000099"/>
                  </a:solidFill>
                  <a:latin typeface="Arial Bold" pitchFamily="-112" charset="0"/>
                </a:rPr>
                <a:t>Hablar en presente de indicativo</a:t>
              </a:r>
            </a:p>
            <a:p>
              <a:pPr marL="342900" indent="-342900" eaLnBrk="0" hangingPunct="0">
                <a:buFontTx/>
                <a:buChar char="•"/>
              </a:pPr>
              <a:r>
                <a:rPr lang="es-ES_tradnl" sz="2400">
                  <a:solidFill>
                    <a:srgbClr val="000099"/>
                  </a:solidFill>
                  <a:latin typeface="Arial Bold" pitchFamily="-112" charset="0"/>
                </a:rPr>
                <a:t>Utilizar expresiones de convicción</a:t>
              </a:r>
            </a:p>
            <a:p>
              <a:pPr marL="342900" indent="-342900" eaLnBrk="0" hangingPunct="0">
                <a:buFontTx/>
                <a:buChar char="•"/>
              </a:pPr>
              <a:r>
                <a:rPr lang="es-ES_tradnl" sz="2400">
                  <a:solidFill>
                    <a:srgbClr val="000099"/>
                  </a:solidFill>
                  <a:latin typeface="Arial Bold" pitchFamily="-112" charset="0"/>
                </a:rPr>
                <a:t>Lenguaje descriptivo</a:t>
              </a:r>
            </a:p>
          </p:txBody>
        </p:sp>
        <p:graphicFrame>
          <p:nvGraphicFramePr>
            <p:cNvPr id="294915" name="Object 3"/>
            <p:cNvGraphicFramePr>
              <a:graphicFrameLocks noChangeAspect="1"/>
            </p:cNvGraphicFramePr>
            <p:nvPr/>
          </p:nvGraphicFramePr>
          <p:xfrm>
            <a:off x="5515" y="1782"/>
            <a:ext cx="2026" cy="1075"/>
          </p:xfrm>
          <a:graphic>
            <a:graphicData uri="http://schemas.openxmlformats.org/presentationml/2006/ole">
              <p:oleObj spid="_x0000_s294915" name="Imagen" r:id="rId4" imgW="5614560" imgH="2750760" progId="MS_ClipArt_Gallery.2">
                <p:embed/>
              </p:oleObj>
            </a:graphicData>
          </a:graphic>
        </p:graphicFrame>
        <p:sp>
          <p:nvSpPr>
            <p:cNvPr id="294916" name="Rectangle 4"/>
            <p:cNvSpPr>
              <a:spLocks noChangeArrowheads="1"/>
            </p:cNvSpPr>
            <p:nvPr/>
          </p:nvSpPr>
          <p:spPr bwMode="auto">
            <a:xfrm>
              <a:off x="1102" y="1122"/>
              <a:ext cx="4315" cy="466"/>
            </a:xfrm>
            <a:prstGeom prst="rect">
              <a:avLst/>
            </a:prstGeom>
            <a:solidFill>
              <a:srgbClr val="FFFF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30035" tIns="65019" rIns="130035" bIns="65019">
              <a:spAutoFit/>
            </a:bodyPr>
            <a:lstStyle/>
            <a:p>
              <a:pPr algn="l" defTabSz="1300163"/>
              <a:r>
                <a:rPr lang="es-ES_tradnl" sz="4000">
                  <a:solidFill>
                    <a:schemeClr val="hlink"/>
                  </a:solidFill>
                  <a:latin typeface="Arial Rounded MT Bold" pitchFamily="34" charset="0"/>
                </a:rPr>
                <a:t>Consejos para argumentar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ChangeArrowheads="1"/>
          </p:cNvSpPr>
          <p:nvPr>
            <p:ph type="title"/>
          </p:nvPr>
        </p:nvSpPr>
        <p:spPr>
          <a:xfrm>
            <a:off x="1389063" y="1997075"/>
            <a:ext cx="10464800" cy="1358900"/>
          </a:xfrm>
          <a:noFill/>
          <a:ln/>
        </p:spPr>
        <p:txBody>
          <a:bodyPr lIns="130046" tIns="65023" rIns="130046" bIns="65023"/>
          <a:lstStyle/>
          <a:p>
            <a:r>
              <a:rPr lang="es-ES_tradnl" sz="5400" smtClean="0">
                <a:solidFill>
                  <a:schemeClr val="hlink"/>
                </a:solidFill>
                <a:latin typeface="Arial Rounded MT Bold" pitchFamily="34" charset="0"/>
              </a:rPr>
              <a:t>Y recuerda …</a:t>
            </a:r>
            <a:endParaRPr lang="en-GB" sz="5400" smtClean="0">
              <a:solidFill>
                <a:schemeClr val="hlink"/>
              </a:solidFill>
              <a:latin typeface="Arial Rounded MT Bold" pitchFamily="34" charset="0"/>
            </a:endParaRP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89063" y="4156075"/>
            <a:ext cx="11287125" cy="3802063"/>
          </a:xfrm>
          <a:noFill/>
          <a:ln/>
        </p:spPr>
        <p:txBody>
          <a:bodyPr/>
          <a:lstStyle/>
          <a:p>
            <a:pPr marL="381000" indent="-381000" algn="r">
              <a:lnSpc>
                <a:spcPct val="90000"/>
              </a:lnSpc>
              <a:buFontTx/>
              <a:buNone/>
            </a:pPr>
            <a:r>
              <a:rPr lang="es-ES" sz="3200" b="1" i="1" smtClean="0">
                <a:latin typeface="Arial Bold" pitchFamily="-112" charset="0"/>
              </a:rPr>
              <a:t>“Para hacerse comprender lo primero que hay que hacer con la gente es hablarle a los ojos."</a:t>
            </a:r>
            <a:r>
              <a:rPr lang="es-ES" sz="3200" i="1" smtClean="0">
                <a:latin typeface="Arial Bold" pitchFamily="-112" charset="0"/>
              </a:rPr>
              <a:t> </a:t>
            </a:r>
          </a:p>
          <a:p>
            <a:pPr marL="381000" indent="-381000" algn="r">
              <a:lnSpc>
                <a:spcPct val="90000"/>
              </a:lnSpc>
              <a:buFontTx/>
              <a:buNone/>
            </a:pPr>
            <a:endParaRPr lang="es-ES_tradnl" sz="3200" b="1" i="1" smtClean="0">
              <a:latin typeface="Arial Bold" pitchFamily="-112" charset="0"/>
            </a:endParaRPr>
          </a:p>
          <a:p>
            <a:pPr marL="381000" indent="-381000" algn="r">
              <a:lnSpc>
                <a:spcPct val="90000"/>
              </a:lnSpc>
              <a:buFontTx/>
              <a:buNone/>
            </a:pPr>
            <a:r>
              <a:rPr lang="es-ES_tradnl" sz="3200" i="1" smtClean="0">
                <a:latin typeface="Arial Bold" pitchFamily="-112" charset="0"/>
              </a:rPr>
              <a:t>Napoleón</a:t>
            </a:r>
          </a:p>
          <a:p>
            <a:pPr marL="381000" indent="-381000" algn="r">
              <a:lnSpc>
                <a:spcPct val="90000"/>
              </a:lnSpc>
              <a:buFontTx/>
              <a:buNone/>
            </a:pPr>
            <a:endParaRPr lang="es-ES" sz="3200" b="1" smtClean="0">
              <a:latin typeface="Arial Bold" pitchFamily="-112" charset="0"/>
            </a:endParaRPr>
          </a:p>
          <a:p>
            <a:pPr marL="381000" indent="-381000" algn="r">
              <a:lnSpc>
                <a:spcPct val="90000"/>
              </a:lnSpc>
              <a:buFontTx/>
              <a:buNone/>
            </a:pPr>
            <a:endParaRPr lang="es-ES_tradnl" sz="3200" smtClean="0">
              <a:solidFill>
                <a:schemeClr val="bg2"/>
              </a:solidFill>
              <a:latin typeface="Arial Bold" pitchFamily="-112" charset="0"/>
            </a:endParaRPr>
          </a:p>
          <a:p>
            <a:pPr marL="381000" indent="-381000">
              <a:lnSpc>
                <a:spcPct val="90000"/>
              </a:lnSpc>
              <a:buFontTx/>
              <a:buNone/>
            </a:pPr>
            <a:r>
              <a:rPr lang="es-ES_tradnl" sz="3200" smtClean="0">
                <a:latin typeface="Arial Bold" pitchFamily="-112" charset="0"/>
              </a:rPr>
              <a:t>                 </a:t>
            </a:r>
            <a:endParaRPr lang="es-ES" sz="3200" smtClean="0">
              <a:latin typeface="Arial Bold" pitchFamily="-112" charset="0"/>
            </a:endParaRPr>
          </a:p>
        </p:txBody>
      </p:sp>
      <p:pic>
        <p:nvPicPr>
          <p:cNvPr id="296964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59313" y="6003925"/>
            <a:ext cx="3138487" cy="26971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57713" y="2789238"/>
            <a:ext cx="4976812" cy="2374900"/>
          </a:xfrm>
          <a:solidFill>
            <a:srgbClr val="FFFBD9"/>
          </a:solidFill>
          <a:ln w="57150" cmpd="thinThick">
            <a:solidFill>
              <a:schemeClr val="tx1"/>
            </a:solidFill>
          </a:ln>
        </p:spPr>
        <p:txBody>
          <a:bodyPr lIns="130046" tIns="65023" rIns="130046" bIns="65023"/>
          <a:lstStyle/>
          <a:p>
            <a:pPr marL="0" indent="0">
              <a:lnSpc>
                <a:spcPct val="90000"/>
              </a:lnSpc>
              <a:buFontTx/>
              <a:buNone/>
            </a:pPr>
            <a:endParaRPr lang="es-ES" sz="3200" smtClean="0">
              <a:latin typeface="Comic Sans MS" pitchFamily="66" charset="0"/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s-ES" sz="3200" smtClean="0">
                <a:latin typeface="Comic Sans MS" pitchFamily="66" charset="0"/>
              </a:rPr>
              <a:t>Ejercicio en grupo: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s-ES" sz="3200" smtClean="0">
              <a:latin typeface="Comic Sans MS" pitchFamily="66" charset="0"/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s-ES" sz="3200" b="1" i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Puzzleando</a:t>
            </a:r>
          </a:p>
          <a:p>
            <a:pPr marL="1168400" lvl="1" indent="-371475">
              <a:lnSpc>
                <a:spcPct val="90000"/>
              </a:lnSpc>
              <a:buFontTx/>
              <a:buNone/>
            </a:pPr>
            <a:endParaRPr lang="es-ES" sz="3200" b="1" u="sng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45763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98713" y="7253288"/>
            <a:ext cx="1066800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45764" name="Text Box 7"/>
          <p:cNvSpPr txBox="1">
            <a:spLocks noChangeArrowheads="1"/>
          </p:cNvSpPr>
          <p:nvPr/>
        </p:nvSpPr>
        <p:spPr bwMode="auto">
          <a:xfrm>
            <a:off x="2254250" y="6659563"/>
            <a:ext cx="1630363" cy="446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130046" tIns="65023" rIns="130046" bIns="65023">
            <a:spAutoFit/>
          </a:bodyPr>
          <a:lstStyle/>
          <a:p>
            <a:pPr marL="487363" indent="-487363" algn="l" defTabSz="1300163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155000"/>
              <a:buFont typeface="Wingdings" pitchFamily="2" charset="2"/>
              <a:buNone/>
            </a:pPr>
            <a:r>
              <a:rPr lang="pt-PT" sz="2300" b="1">
                <a:solidFill>
                  <a:schemeClr val="tx1"/>
                </a:solidFill>
                <a:latin typeface="Arial Bold" pitchFamily="-112" charset="0"/>
              </a:rPr>
              <a:t>30 minutos</a:t>
            </a:r>
          </a:p>
        </p:txBody>
      </p:sp>
      <p:sp>
        <p:nvSpPr>
          <p:cNvPr id="245765" name="Text Box 13"/>
          <p:cNvSpPr txBox="1">
            <a:spLocks noChangeArrowheads="1"/>
          </p:cNvSpPr>
          <p:nvPr/>
        </p:nvSpPr>
        <p:spPr bwMode="auto">
          <a:xfrm>
            <a:off x="2254250" y="6172200"/>
            <a:ext cx="1519238" cy="446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130046" tIns="65023" rIns="130046" bIns="65023">
            <a:spAutoFit/>
          </a:bodyPr>
          <a:lstStyle/>
          <a:p>
            <a:pPr marL="487363" indent="-487363" algn="l" defTabSz="1300163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155000"/>
              <a:buFont typeface="Wingdings" pitchFamily="2" charset="2"/>
              <a:buNone/>
            </a:pPr>
            <a:r>
              <a:rPr lang="pt-PT" sz="2300" b="1" i="1">
                <a:solidFill>
                  <a:schemeClr val="tx1"/>
                </a:solidFill>
                <a:latin typeface="Arial Bold" pitchFamily="-112" charset="0"/>
              </a:rPr>
              <a:t>En grupos</a:t>
            </a:r>
          </a:p>
        </p:txBody>
      </p:sp>
      <p:pic>
        <p:nvPicPr>
          <p:cNvPr id="245768" name="Picture 8" descr="tangram_games1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97575" y="5956300"/>
            <a:ext cx="1727200" cy="130333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004800" cy="975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9459" name="Rectangle 2"/>
          <p:cNvSpPr>
            <a:spLocks/>
          </p:cNvSpPr>
          <p:nvPr/>
        </p:nvSpPr>
        <p:spPr bwMode="auto">
          <a:xfrm>
            <a:off x="8102600" y="7191375"/>
            <a:ext cx="4303713" cy="1462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4000">
                <a:solidFill>
                  <a:schemeClr val="tx1"/>
                </a:solidFill>
                <a:latin typeface="Arial Rounded MT Bold" pitchFamily="34" charset="0"/>
                <a:sym typeface="Arial Rounded MT Bold" pitchFamily="34" charset="0"/>
              </a:rPr>
              <a:t>1.</a:t>
            </a:r>
            <a:r>
              <a:rPr lang="en-US" sz="4000" u="sng">
                <a:solidFill>
                  <a:schemeClr val="tx1"/>
                </a:solidFill>
                <a:latin typeface="Arial Rounded MT Bold" pitchFamily="34" charset="0"/>
                <a:sym typeface="Arial Rounded MT Bold" pitchFamily="34" charset="0"/>
              </a:rPr>
              <a:t> </a:t>
            </a:r>
            <a:r>
              <a:rPr lang="es-ES" sz="4000" u="sng">
                <a:solidFill>
                  <a:schemeClr val="tx1"/>
                </a:solidFill>
                <a:latin typeface="Arial Rounded MT Bold" pitchFamily="34" charset="0"/>
                <a:sym typeface="Arial Rounded MT Bold" pitchFamily="34" charset="0"/>
              </a:rPr>
              <a:t>QUÉ SIGNIFICA “COMUNICAR”</a:t>
            </a:r>
            <a:endParaRPr lang="en-US" sz="4000" u="sng">
              <a:solidFill>
                <a:schemeClr val="tx1"/>
              </a:solidFill>
              <a:latin typeface="Arial Rounded MT Bold" pitchFamily="34" charset="0"/>
              <a:sym typeface="Arial Rounded MT Bold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2" name="Rectangle 4"/>
          <p:cNvSpPr>
            <a:spLocks noChangeArrowheads="1"/>
          </p:cNvSpPr>
          <p:nvPr/>
        </p:nvSpPr>
        <p:spPr bwMode="auto">
          <a:xfrm>
            <a:off x="1749425" y="1636713"/>
            <a:ext cx="9144000" cy="714375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136225" tIns="68113" rIns="136225" bIns="68113" anchor="ctr"/>
          <a:lstStyle/>
          <a:p>
            <a:pPr defTabSz="1203325" eaLnBrk="0" hangingPunct="0"/>
            <a:r>
              <a:rPr lang="es-ES_tradnl" sz="4800">
                <a:solidFill>
                  <a:schemeClr val="hlink"/>
                </a:solidFill>
                <a:latin typeface="Arial Rounded MT Bold" pitchFamily="34" charset="0"/>
              </a:rPr>
              <a:t>¿Qué es comunicar?</a:t>
            </a:r>
          </a:p>
        </p:txBody>
      </p:sp>
      <p:grpSp>
        <p:nvGrpSpPr>
          <p:cNvPr id="247826" name="Group 18"/>
          <p:cNvGrpSpPr>
            <a:grpSpLocks/>
          </p:cNvGrpSpPr>
          <p:nvPr/>
        </p:nvGrpSpPr>
        <p:grpSpPr bwMode="auto">
          <a:xfrm>
            <a:off x="1022350" y="2573338"/>
            <a:ext cx="11982450" cy="6861175"/>
            <a:chOff x="644" y="1621"/>
            <a:chExt cx="7548" cy="4322"/>
          </a:xfrm>
        </p:grpSpPr>
        <p:sp>
          <p:nvSpPr>
            <p:cNvPr id="247810" name="Rectangle 2"/>
            <p:cNvSpPr>
              <a:spLocks noChangeArrowheads="1"/>
            </p:cNvSpPr>
            <p:nvPr/>
          </p:nvSpPr>
          <p:spPr bwMode="gray">
            <a:xfrm rot="-183074">
              <a:off x="967" y="1685"/>
              <a:ext cx="6949" cy="4258"/>
            </a:xfrm>
            <a:prstGeom prst="rect">
              <a:avLst/>
            </a:prstGeom>
            <a:solidFill>
              <a:srgbClr val="000000">
                <a:alpha val="39999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47811" name="Rectangle 3"/>
            <p:cNvSpPr>
              <a:spLocks noChangeArrowheads="1"/>
            </p:cNvSpPr>
            <p:nvPr/>
          </p:nvSpPr>
          <p:spPr bwMode="gray">
            <a:xfrm>
              <a:off x="967" y="1685"/>
              <a:ext cx="6985" cy="409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47813" name="AutoShape 5"/>
            <p:cNvSpPr>
              <a:spLocks noChangeArrowheads="1"/>
            </p:cNvSpPr>
            <p:nvPr/>
          </p:nvSpPr>
          <p:spPr bwMode="gray">
            <a:xfrm>
              <a:off x="644" y="1621"/>
              <a:ext cx="7548" cy="71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47814" name="AutoShape 6"/>
            <p:cNvSpPr>
              <a:spLocks noChangeArrowheads="1"/>
            </p:cNvSpPr>
            <p:nvPr/>
          </p:nvSpPr>
          <p:spPr bwMode="gray">
            <a:xfrm>
              <a:off x="838" y="1741"/>
              <a:ext cx="2065" cy="46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66CC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47815" name="Freeform 7"/>
            <p:cNvSpPr>
              <a:spLocks/>
            </p:cNvSpPr>
            <p:nvPr/>
          </p:nvSpPr>
          <p:spPr bwMode="gray">
            <a:xfrm>
              <a:off x="906" y="1809"/>
              <a:ext cx="546" cy="530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0066CC">
                    <a:gamma/>
                    <a:tint val="54510"/>
                    <a:invGamma/>
                  </a:srgbClr>
                </a:gs>
                <a:gs pos="50000">
                  <a:srgbClr val="0066CC">
                    <a:alpha val="0"/>
                  </a:srgbClr>
                </a:gs>
                <a:gs pos="100000">
                  <a:srgbClr val="0066CC">
                    <a:gamma/>
                    <a:tint val="54510"/>
                    <a:invGamma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47816" name="Text Box 8"/>
            <p:cNvSpPr txBox="1">
              <a:spLocks noChangeArrowheads="1"/>
            </p:cNvSpPr>
            <p:nvPr/>
          </p:nvSpPr>
          <p:spPr bwMode="gray">
            <a:xfrm>
              <a:off x="1396" y="1828"/>
              <a:ext cx="1016" cy="3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spAutoFit/>
            </a:bodyPr>
            <a:lstStyle/>
            <a:p>
              <a:pPr defTabSz="1300163" eaLnBrk="0" hangingPunct="0"/>
              <a:r>
                <a:rPr lang="en-US" sz="24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old" pitchFamily="-112" charset="0"/>
                  <a:cs typeface="Arial" charset="0"/>
                </a:rPr>
                <a:t>Comunicar</a:t>
              </a:r>
            </a:p>
          </p:txBody>
        </p:sp>
        <p:sp>
          <p:nvSpPr>
            <p:cNvPr id="247817" name="Text Box 9"/>
            <p:cNvSpPr txBox="1">
              <a:spLocks noChangeArrowheads="1"/>
            </p:cNvSpPr>
            <p:nvPr/>
          </p:nvSpPr>
          <p:spPr bwMode="gray">
            <a:xfrm>
              <a:off x="3031" y="1823"/>
              <a:ext cx="4852" cy="3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 anchor="ctr">
              <a:spAutoFit/>
            </a:bodyPr>
            <a:lstStyle/>
            <a:p>
              <a:pPr algn="l" defTabSz="1300163"/>
              <a:r>
                <a:rPr lang="es-ES_tradnl" sz="2400">
                  <a:solidFill>
                    <a:schemeClr val="tx1"/>
                  </a:solidFill>
                  <a:latin typeface="Arial Bold" pitchFamily="-112" charset="0"/>
                  <a:cs typeface="Arial" charset="0"/>
                  <a:sym typeface="Monotype Sorts" pitchFamily="2" charset="2"/>
                </a:rPr>
                <a:t>Transmitir un mensaje con un objetivo</a:t>
              </a:r>
            </a:p>
          </p:txBody>
        </p:sp>
        <p:pic>
          <p:nvPicPr>
            <p:cNvPr id="247818" name="Picture 10" descr="02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30" y="2649"/>
              <a:ext cx="475" cy="1298"/>
            </a:xfrm>
            <a:prstGeom prst="rect">
              <a:avLst/>
            </a:prstGeom>
            <a:noFill/>
          </p:spPr>
        </p:pic>
        <p:pic>
          <p:nvPicPr>
            <p:cNvPr id="247819" name="Picture 11" descr="019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50" y="2649"/>
              <a:ext cx="470" cy="1298"/>
            </a:xfrm>
            <a:prstGeom prst="rect">
              <a:avLst/>
            </a:prstGeom>
            <a:noFill/>
          </p:spPr>
        </p:pic>
        <p:sp>
          <p:nvSpPr>
            <p:cNvPr id="247820" name="Text Box 12"/>
            <p:cNvSpPr txBox="1">
              <a:spLocks noChangeArrowheads="1"/>
            </p:cNvSpPr>
            <p:nvPr/>
          </p:nvSpPr>
          <p:spPr bwMode="gray">
            <a:xfrm>
              <a:off x="1418" y="2597"/>
              <a:ext cx="1032" cy="3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 anchor="ctr">
              <a:spAutoFit/>
            </a:bodyPr>
            <a:lstStyle/>
            <a:p>
              <a:pPr defTabSz="1300163"/>
              <a:r>
                <a:rPr lang="es-ES_tradnl" sz="2400" b="1">
                  <a:solidFill>
                    <a:schemeClr val="tx1"/>
                  </a:solidFill>
                  <a:latin typeface="Arial Bold" pitchFamily="-112" charset="0"/>
                  <a:cs typeface="Arial" charset="0"/>
                  <a:sym typeface="Monotype Sorts" pitchFamily="2" charset="2"/>
                </a:rPr>
                <a:t>Emisor</a:t>
              </a:r>
            </a:p>
          </p:txBody>
        </p:sp>
        <p:sp>
          <p:nvSpPr>
            <p:cNvPr id="247821" name="Text Box 13"/>
            <p:cNvSpPr txBox="1">
              <a:spLocks noChangeArrowheads="1"/>
            </p:cNvSpPr>
            <p:nvPr/>
          </p:nvSpPr>
          <p:spPr bwMode="gray">
            <a:xfrm>
              <a:off x="5547" y="3500"/>
              <a:ext cx="1152" cy="3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 anchor="ctr">
              <a:spAutoFit/>
            </a:bodyPr>
            <a:lstStyle/>
            <a:p>
              <a:pPr defTabSz="1300163"/>
              <a:r>
                <a:rPr lang="es-ES_tradnl" sz="2400" b="1">
                  <a:solidFill>
                    <a:schemeClr val="tx1"/>
                  </a:solidFill>
                  <a:latin typeface="Arial Bold" pitchFamily="-112" charset="0"/>
                  <a:cs typeface="Arial" charset="0"/>
                  <a:sym typeface="Monotype Sorts" pitchFamily="2" charset="2"/>
                </a:rPr>
                <a:t>Receptor</a:t>
              </a:r>
            </a:p>
          </p:txBody>
        </p:sp>
        <p:sp>
          <p:nvSpPr>
            <p:cNvPr id="247822" name="Freeform 14"/>
            <p:cNvSpPr>
              <a:spLocks/>
            </p:cNvSpPr>
            <p:nvPr/>
          </p:nvSpPr>
          <p:spPr bwMode="gray">
            <a:xfrm rot="-1584301">
              <a:off x="3095" y="2735"/>
              <a:ext cx="1583" cy="563"/>
            </a:xfrm>
            <a:custGeom>
              <a:avLst/>
              <a:gdLst/>
              <a:ahLst/>
              <a:cxnLst>
                <a:cxn ang="0">
                  <a:pos x="2" y="102"/>
                </a:cxn>
                <a:cxn ang="0">
                  <a:pos x="26" y="91"/>
                </a:cxn>
                <a:cxn ang="0">
                  <a:pos x="71" y="71"/>
                </a:cxn>
                <a:cxn ang="0">
                  <a:pos x="135" y="49"/>
                </a:cxn>
                <a:cxn ang="0">
                  <a:pos x="218" y="27"/>
                </a:cxn>
                <a:cxn ang="0">
                  <a:pos x="316" y="9"/>
                </a:cxn>
                <a:cxn ang="0">
                  <a:pos x="427" y="0"/>
                </a:cxn>
                <a:cxn ang="0">
                  <a:pos x="552" y="3"/>
                </a:cxn>
                <a:cxn ang="0">
                  <a:pos x="687" y="22"/>
                </a:cxn>
                <a:cxn ang="0">
                  <a:pos x="821" y="60"/>
                </a:cxn>
                <a:cxn ang="0">
                  <a:pos x="929" y="104"/>
                </a:cxn>
                <a:cxn ang="0">
                  <a:pos x="1015" y="150"/>
                </a:cxn>
                <a:cxn ang="0">
                  <a:pos x="1078" y="195"/>
                </a:cxn>
                <a:cxn ang="0">
                  <a:pos x="1122" y="233"/>
                </a:cxn>
                <a:cxn ang="0">
                  <a:pos x="1146" y="258"/>
                </a:cxn>
                <a:cxn ang="0">
                  <a:pos x="1154" y="269"/>
                </a:cxn>
                <a:cxn ang="0">
                  <a:pos x="1162" y="467"/>
                </a:cxn>
                <a:cxn ang="0">
                  <a:pos x="990" y="356"/>
                </a:cxn>
                <a:cxn ang="0">
                  <a:pos x="982" y="346"/>
                </a:cxn>
                <a:cxn ang="0">
                  <a:pos x="960" y="319"/>
                </a:cxn>
                <a:cxn ang="0">
                  <a:pos x="922" y="280"/>
                </a:cxn>
                <a:cxn ang="0">
                  <a:pos x="863" y="235"/>
                </a:cxn>
                <a:cxn ang="0">
                  <a:pos x="785" y="187"/>
                </a:cxn>
                <a:cxn ang="0">
                  <a:pos x="683" y="142"/>
                </a:cxn>
                <a:cxn ang="0">
                  <a:pos x="554" y="106"/>
                </a:cxn>
                <a:cxn ang="0">
                  <a:pos x="425" y="83"/>
                </a:cxn>
                <a:cxn ang="0">
                  <a:pos x="307" y="74"/>
                </a:cxn>
                <a:cxn ang="0">
                  <a:pos x="205" y="75"/>
                </a:cxn>
                <a:cxn ang="0">
                  <a:pos x="120" y="82"/>
                </a:cxn>
                <a:cxn ang="0">
                  <a:pos x="55" y="92"/>
                </a:cxn>
                <a:cxn ang="0">
                  <a:pos x="14" y="100"/>
                </a:cxn>
                <a:cxn ang="0">
                  <a:pos x="0" y="104"/>
                </a:cxn>
              </a:cxnLst>
              <a:rect l="0" t="0" r="r" b="b"/>
              <a:pathLst>
                <a:path w="1225" h="467">
                  <a:moveTo>
                    <a:pt x="0" y="104"/>
                  </a:moveTo>
                  <a:lnTo>
                    <a:pt x="2" y="102"/>
                  </a:lnTo>
                  <a:lnTo>
                    <a:pt x="11" y="97"/>
                  </a:lnTo>
                  <a:lnTo>
                    <a:pt x="26" y="91"/>
                  </a:lnTo>
                  <a:lnTo>
                    <a:pt x="46" y="82"/>
                  </a:lnTo>
                  <a:lnTo>
                    <a:pt x="71" y="71"/>
                  </a:lnTo>
                  <a:lnTo>
                    <a:pt x="100" y="61"/>
                  </a:lnTo>
                  <a:lnTo>
                    <a:pt x="135" y="49"/>
                  </a:lnTo>
                  <a:lnTo>
                    <a:pt x="174" y="38"/>
                  </a:lnTo>
                  <a:lnTo>
                    <a:pt x="218" y="27"/>
                  </a:lnTo>
                  <a:lnTo>
                    <a:pt x="264" y="17"/>
                  </a:lnTo>
                  <a:lnTo>
                    <a:pt x="316" y="9"/>
                  </a:lnTo>
                  <a:lnTo>
                    <a:pt x="370" y="3"/>
                  </a:lnTo>
                  <a:lnTo>
                    <a:pt x="427" y="0"/>
                  </a:lnTo>
                  <a:lnTo>
                    <a:pt x="489" y="0"/>
                  </a:lnTo>
                  <a:lnTo>
                    <a:pt x="552" y="3"/>
                  </a:lnTo>
                  <a:lnTo>
                    <a:pt x="618" y="11"/>
                  </a:lnTo>
                  <a:lnTo>
                    <a:pt x="687" y="22"/>
                  </a:lnTo>
                  <a:lnTo>
                    <a:pt x="758" y="40"/>
                  </a:lnTo>
                  <a:lnTo>
                    <a:pt x="821" y="60"/>
                  </a:lnTo>
                  <a:lnTo>
                    <a:pt x="879" y="80"/>
                  </a:lnTo>
                  <a:lnTo>
                    <a:pt x="929" y="104"/>
                  </a:lnTo>
                  <a:lnTo>
                    <a:pt x="975" y="127"/>
                  </a:lnTo>
                  <a:lnTo>
                    <a:pt x="1015" y="150"/>
                  </a:lnTo>
                  <a:lnTo>
                    <a:pt x="1049" y="173"/>
                  </a:lnTo>
                  <a:lnTo>
                    <a:pt x="1078" y="195"/>
                  </a:lnTo>
                  <a:lnTo>
                    <a:pt x="1102" y="214"/>
                  </a:lnTo>
                  <a:lnTo>
                    <a:pt x="1122" y="233"/>
                  </a:lnTo>
                  <a:lnTo>
                    <a:pt x="1136" y="247"/>
                  </a:lnTo>
                  <a:lnTo>
                    <a:pt x="1146" y="258"/>
                  </a:lnTo>
                  <a:lnTo>
                    <a:pt x="1153" y="266"/>
                  </a:lnTo>
                  <a:lnTo>
                    <a:pt x="1154" y="269"/>
                  </a:lnTo>
                  <a:lnTo>
                    <a:pt x="1225" y="227"/>
                  </a:lnTo>
                  <a:lnTo>
                    <a:pt x="1162" y="467"/>
                  </a:lnTo>
                  <a:lnTo>
                    <a:pt x="916" y="407"/>
                  </a:lnTo>
                  <a:lnTo>
                    <a:pt x="990" y="356"/>
                  </a:lnTo>
                  <a:lnTo>
                    <a:pt x="987" y="354"/>
                  </a:lnTo>
                  <a:lnTo>
                    <a:pt x="982" y="346"/>
                  </a:lnTo>
                  <a:lnTo>
                    <a:pt x="973" y="334"/>
                  </a:lnTo>
                  <a:lnTo>
                    <a:pt x="960" y="319"/>
                  </a:lnTo>
                  <a:lnTo>
                    <a:pt x="944" y="301"/>
                  </a:lnTo>
                  <a:lnTo>
                    <a:pt x="922" y="280"/>
                  </a:lnTo>
                  <a:lnTo>
                    <a:pt x="896" y="258"/>
                  </a:lnTo>
                  <a:lnTo>
                    <a:pt x="863" y="235"/>
                  </a:lnTo>
                  <a:lnTo>
                    <a:pt x="827" y="211"/>
                  </a:lnTo>
                  <a:lnTo>
                    <a:pt x="785" y="187"/>
                  </a:lnTo>
                  <a:lnTo>
                    <a:pt x="737" y="164"/>
                  </a:lnTo>
                  <a:lnTo>
                    <a:pt x="683" y="142"/>
                  </a:lnTo>
                  <a:lnTo>
                    <a:pt x="622" y="123"/>
                  </a:lnTo>
                  <a:lnTo>
                    <a:pt x="554" y="106"/>
                  </a:lnTo>
                  <a:lnTo>
                    <a:pt x="488" y="92"/>
                  </a:lnTo>
                  <a:lnTo>
                    <a:pt x="425" y="83"/>
                  </a:lnTo>
                  <a:lnTo>
                    <a:pt x="365" y="76"/>
                  </a:lnTo>
                  <a:lnTo>
                    <a:pt x="307" y="74"/>
                  </a:lnTo>
                  <a:lnTo>
                    <a:pt x="254" y="73"/>
                  </a:lnTo>
                  <a:lnTo>
                    <a:pt x="205" y="75"/>
                  </a:lnTo>
                  <a:lnTo>
                    <a:pt x="160" y="78"/>
                  </a:lnTo>
                  <a:lnTo>
                    <a:pt x="120" y="82"/>
                  </a:lnTo>
                  <a:lnTo>
                    <a:pt x="85" y="87"/>
                  </a:lnTo>
                  <a:lnTo>
                    <a:pt x="55" y="92"/>
                  </a:lnTo>
                  <a:lnTo>
                    <a:pt x="31" y="96"/>
                  </a:lnTo>
                  <a:lnTo>
                    <a:pt x="14" y="100"/>
                  </a:lnTo>
                  <a:lnTo>
                    <a:pt x="4" y="102"/>
                  </a:lnTo>
                  <a:lnTo>
                    <a:pt x="0" y="104"/>
                  </a:lnTo>
                  <a:close/>
                </a:path>
              </a:pathLst>
            </a:custGeom>
            <a:gradFill rotWithShape="1">
              <a:gsLst>
                <a:gs pos="0">
                  <a:srgbClr val="CC6600"/>
                </a:gs>
                <a:gs pos="100000">
                  <a:srgbClr val="CCCC00"/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endParaRPr lang="es-ES"/>
            </a:p>
          </p:txBody>
        </p:sp>
        <p:sp>
          <p:nvSpPr>
            <p:cNvPr id="247823" name="Freeform 15"/>
            <p:cNvSpPr>
              <a:spLocks/>
            </p:cNvSpPr>
            <p:nvPr/>
          </p:nvSpPr>
          <p:spPr bwMode="gray">
            <a:xfrm rot="2935095">
              <a:off x="3376" y="3016"/>
              <a:ext cx="1260" cy="1178"/>
            </a:xfrm>
            <a:custGeom>
              <a:avLst/>
              <a:gdLst/>
              <a:ahLst/>
              <a:cxnLst>
                <a:cxn ang="0">
                  <a:pos x="0" y="756"/>
                </a:cxn>
                <a:cxn ang="0">
                  <a:pos x="191" y="591"/>
                </a:cxn>
                <a:cxn ang="0">
                  <a:pos x="190" y="672"/>
                </a:cxn>
                <a:cxn ang="0">
                  <a:pos x="194" y="672"/>
                </a:cxn>
                <a:cxn ang="0">
                  <a:pos x="205" y="672"/>
                </a:cxn>
                <a:cxn ang="0">
                  <a:pos x="225" y="671"/>
                </a:cxn>
                <a:cxn ang="0">
                  <a:pos x="250" y="667"/>
                </a:cxn>
                <a:cxn ang="0">
                  <a:pos x="281" y="662"/>
                </a:cxn>
                <a:cxn ang="0">
                  <a:pos x="316" y="653"/>
                </a:cxn>
                <a:cxn ang="0">
                  <a:pos x="356" y="641"/>
                </a:cxn>
                <a:cxn ang="0">
                  <a:pos x="399" y="626"/>
                </a:cxn>
                <a:cxn ang="0">
                  <a:pos x="444" y="605"/>
                </a:cxn>
                <a:cxn ang="0">
                  <a:pos x="492" y="578"/>
                </a:cxn>
                <a:cxn ang="0">
                  <a:pos x="540" y="547"/>
                </a:cxn>
                <a:cxn ang="0">
                  <a:pos x="587" y="508"/>
                </a:cxn>
                <a:cxn ang="0">
                  <a:pos x="635" y="463"/>
                </a:cxn>
                <a:cxn ang="0">
                  <a:pos x="689" y="405"/>
                </a:cxn>
                <a:cxn ang="0">
                  <a:pos x="737" y="350"/>
                </a:cxn>
                <a:cxn ang="0">
                  <a:pos x="780" y="298"/>
                </a:cxn>
                <a:cxn ang="0">
                  <a:pos x="816" y="249"/>
                </a:cxn>
                <a:cxn ang="0">
                  <a:pos x="847" y="204"/>
                </a:cxn>
                <a:cxn ang="0">
                  <a:pos x="873" y="164"/>
                </a:cxn>
                <a:cxn ang="0">
                  <a:pos x="895" y="126"/>
                </a:cxn>
                <a:cxn ang="0">
                  <a:pos x="913" y="94"/>
                </a:cxn>
                <a:cxn ang="0">
                  <a:pos x="926" y="66"/>
                </a:cxn>
                <a:cxn ang="0">
                  <a:pos x="936" y="42"/>
                </a:cxn>
                <a:cxn ang="0">
                  <a:pos x="944" y="24"/>
                </a:cxn>
                <a:cxn ang="0">
                  <a:pos x="949" y="12"/>
                </a:cxn>
                <a:cxn ang="0">
                  <a:pos x="952" y="2"/>
                </a:cxn>
                <a:cxn ang="0">
                  <a:pos x="952" y="0"/>
                </a:cxn>
                <a:cxn ang="0">
                  <a:pos x="952" y="4"/>
                </a:cxn>
                <a:cxn ang="0">
                  <a:pos x="950" y="17"/>
                </a:cxn>
                <a:cxn ang="0">
                  <a:pos x="948" y="36"/>
                </a:cxn>
                <a:cxn ang="0">
                  <a:pos x="942" y="62"/>
                </a:cxn>
                <a:cxn ang="0">
                  <a:pos x="936" y="93"/>
                </a:cxn>
                <a:cxn ang="0">
                  <a:pos x="927" y="130"/>
                </a:cxn>
                <a:cxn ang="0">
                  <a:pos x="914" y="172"/>
                </a:cxn>
                <a:cxn ang="0">
                  <a:pos x="899" y="217"/>
                </a:cxn>
                <a:cxn ang="0">
                  <a:pos x="881" y="264"/>
                </a:cxn>
                <a:cxn ang="0">
                  <a:pos x="857" y="315"/>
                </a:cxn>
                <a:cxn ang="0">
                  <a:pos x="830" y="368"/>
                </a:cxn>
                <a:cxn ang="0">
                  <a:pos x="798" y="421"/>
                </a:cxn>
                <a:cxn ang="0">
                  <a:pos x="762" y="475"/>
                </a:cxn>
                <a:cxn ang="0">
                  <a:pos x="719" y="529"/>
                </a:cxn>
                <a:cxn ang="0">
                  <a:pos x="671" y="582"/>
                </a:cxn>
                <a:cxn ang="0">
                  <a:pos x="613" y="637"/>
                </a:cxn>
                <a:cxn ang="0">
                  <a:pos x="555" y="685"/>
                </a:cxn>
                <a:cxn ang="0">
                  <a:pos x="500" y="726"/>
                </a:cxn>
                <a:cxn ang="0">
                  <a:pos x="447" y="761"/>
                </a:cxn>
                <a:cxn ang="0">
                  <a:pos x="396" y="790"/>
                </a:cxn>
                <a:cxn ang="0">
                  <a:pos x="350" y="813"/>
                </a:cxn>
                <a:cxn ang="0">
                  <a:pos x="307" y="831"/>
                </a:cxn>
                <a:cxn ang="0">
                  <a:pos x="270" y="845"/>
                </a:cxn>
                <a:cxn ang="0">
                  <a:pos x="238" y="855"/>
                </a:cxn>
                <a:cxn ang="0">
                  <a:pos x="212" y="862"/>
                </a:cxn>
                <a:cxn ang="0">
                  <a:pos x="192" y="866"/>
                </a:cxn>
                <a:cxn ang="0">
                  <a:pos x="181" y="868"/>
                </a:cxn>
                <a:cxn ang="0">
                  <a:pos x="176" y="868"/>
                </a:cxn>
                <a:cxn ang="0">
                  <a:pos x="167" y="947"/>
                </a:cxn>
                <a:cxn ang="0">
                  <a:pos x="0" y="756"/>
                </a:cxn>
              </a:cxnLst>
              <a:rect l="0" t="0" r="r" b="b"/>
              <a:pathLst>
                <a:path w="952" h="947">
                  <a:moveTo>
                    <a:pt x="0" y="756"/>
                  </a:moveTo>
                  <a:lnTo>
                    <a:pt x="191" y="591"/>
                  </a:lnTo>
                  <a:lnTo>
                    <a:pt x="190" y="672"/>
                  </a:lnTo>
                  <a:lnTo>
                    <a:pt x="194" y="672"/>
                  </a:lnTo>
                  <a:lnTo>
                    <a:pt x="205" y="672"/>
                  </a:lnTo>
                  <a:lnTo>
                    <a:pt x="225" y="671"/>
                  </a:lnTo>
                  <a:lnTo>
                    <a:pt x="250" y="667"/>
                  </a:lnTo>
                  <a:lnTo>
                    <a:pt x="281" y="662"/>
                  </a:lnTo>
                  <a:lnTo>
                    <a:pt x="316" y="653"/>
                  </a:lnTo>
                  <a:lnTo>
                    <a:pt x="356" y="641"/>
                  </a:lnTo>
                  <a:lnTo>
                    <a:pt x="399" y="626"/>
                  </a:lnTo>
                  <a:lnTo>
                    <a:pt x="444" y="605"/>
                  </a:lnTo>
                  <a:lnTo>
                    <a:pt x="492" y="578"/>
                  </a:lnTo>
                  <a:lnTo>
                    <a:pt x="540" y="547"/>
                  </a:lnTo>
                  <a:lnTo>
                    <a:pt x="587" y="508"/>
                  </a:lnTo>
                  <a:lnTo>
                    <a:pt x="635" y="463"/>
                  </a:lnTo>
                  <a:lnTo>
                    <a:pt x="689" y="405"/>
                  </a:lnTo>
                  <a:lnTo>
                    <a:pt x="737" y="350"/>
                  </a:lnTo>
                  <a:lnTo>
                    <a:pt x="780" y="298"/>
                  </a:lnTo>
                  <a:lnTo>
                    <a:pt x="816" y="249"/>
                  </a:lnTo>
                  <a:lnTo>
                    <a:pt x="847" y="204"/>
                  </a:lnTo>
                  <a:lnTo>
                    <a:pt x="873" y="164"/>
                  </a:lnTo>
                  <a:lnTo>
                    <a:pt x="895" y="126"/>
                  </a:lnTo>
                  <a:lnTo>
                    <a:pt x="913" y="94"/>
                  </a:lnTo>
                  <a:lnTo>
                    <a:pt x="926" y="66"/>
                  </a:lnTo>
                  <a:lnTo>
                    <a:pt x="936" y="42"/>
                  </a:lnTo>
                  <a:lnTo>
                    <a:pt x="944" y="24"/>
                  </a:lnTo>
                  <a:lnTo>
                    <a:pt x="949" y="12"/>
                  </a:lnTo>
                  <a:lnTo>
                    <a:pt x="952" y="2"/>
                  </a:lnTo>
                  <a:lnTo>
                    <a:pt x="952" y="0"/>
                  </a:lnTo>
                  <a:lnTo>
                    <a:pt x="952" y="4"/>
                  </a:lnTo>
                  <a:lnTo>
                    <a:pt x="950" y="17"/>
                  </a:lnTo>
                  <a:lnTo>
                    <a:pt x="948" y="36"/>
                  </a:lnTo>
                  <a:lnTo>
                    <a:pt x="942" y="62"/>
                  </a:lnTo>
                  <a:lnTo>
                    <a:pt x="936" y="93"/>
                  </a:lnTo>
                  <a:lnTo>
                    <a:pt x="927" y="130"/>
                  </a:lnTo>
                  <a:lnTo>
                    <a:pt x="914" y="172"/>
                  </a:lnTo>
                  <a:lnTo>
                    <a:pt x="899" y="217"/>
                  </a:lnTo>
                  <a:lnTo>
                    <a:pt x="881" y="264"/>
                  </a:lnTo>
                  <a:lnTo>
                    <a:pt x="857" y="315"/>
                  </a:lnTo>
                  <a:lnTo>
                    <a:pt x="830" y="368"/>
                  </a:lnTo>
                  <a:lnTo>
                    <a:pt x="798" y="421"/>
                  </a:lnTo>
                  <a:lnTo>
                    <a:pt x="762" y="475"/>
                  </a:lnTo>
                  <a:lnTo>
                    <a:pt x="719" y="529"/>
                  </a:lnTo>
                  <a:lnTo>
                    <a:pt x="671" y="582"/>
                  </a:lnTo>
                  <a:lnTo>
                    <a:pt x="613" y="637"/>
                  </a:lnTo>
                  <a:lnTo>
                    <a:pt x="555" y="685"/>
                  </a:lnTo>
                  <a:lnTo>
                    <a:pt x="500" y="726"/>
                  </a:lnTo>
                  <a:lnTo>
                    <a:pt x="447" y="761"/>
                  </a:lnTo>
                  <a:lnTo>
                    <a:pt x="396" y="790"/>
                  </a:lnTo>
                  <a:lnTo>
                    <a:pt x="350" y="813"/>
                  </a:lnTo>
                  <a:lnTo>
                    <a:pt x="307" y="831"/>
                  </a:lnTo>
                  <a:lnTo>
                    <a:pt x="270" y="845"/>
                  </a:lnTo>
                  <a:lnTo>
                    <a:pt x="238" y="855"/>
                  </a:lnTo>
                  <a:lnTo>
                    <a:pt x="212" y="862"/>
                  </a:lnTo>
                  <a:lnTo>
                    <a:pt x="192" y="866"/>
                  </a:lnTo>
                  <a:lnTo>
                    <a:pt x="181" y="868"/>
                  </a:lnTo>
                  <a:lnTo>
                    <a:pt x="176" y="868"/>
                  </a:lnTo>
                  <a:lnTo>
                    <a:pt x="167" y="947"/>
                  </a:lnTo>
                  <a:lnTo>
                    <a:pt x="0" y="756"/>
                  </a:lnTo>
                  <a:close/>
                </a:path>
              </a:pathLst>
            </a:custGeom>
            <a:gradFill rotWithShape="1">
              <a:gsLst>
                <a:gs pos="0">
                  <a:srgbClr val="66CCFF"/>
                </a:gs>
                <a:gs pos="100000">
                  <a:srgbClr val="3366FF"/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endParaRPr lang="es-ES"/>
            </a:p>
          </p:txBody>
        </p:sp>
        <p:sp>
          <p:nvSpPr>
            <p:cNvPr id="247824" name="Text Box 16"/>
            <p:cNvSpPr txBox="1">
              <a:spLocks noChangeArrowheads="1"/>
            </p:cNvSpPr>
            <p:nvPr/>
          </p:nvSpPr>
          <p:spPr bwMode="gray">
            <a:xfrm>
              <a:off x="1829" y="4159"/>
              <a:ext cx="4852" cy="54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 anchor="ctr">
              <a:spAutoFit/>
            </a:bodyPr>
            <a:lstStyle/>
            <a:p>
              <a:pPr defTabSz="1300163"/>
              <a:r>
                <a:rPr lang="es-ES_tradnl" sz="2400">
                  <a:solidFill>
                    <a:schemeClr val="tx1"/>
                  </a:solidFill>
                  <a:latin typeface="Arial Bold" pitchFamily="-112" charset="0"/>
                  <a:cs typeface="Arial" charset="0"/>
                  <a:sym typeface="Monotype Sorts" pitchFamily="2" charset="2"/>
                </a:rPr>
                <a:t>Lo </a:t>
              </a:r>
              <a:r>
                <a:rPr lang="es-ES_tradnl" sz="2400" b="1">
                  <a:solidFill>
                    <a:schemeClr val="tx1"/>
                  </a:solidFill>
                  <a:latin typeface="Arial Bold" pitchFamily="-112" charset="0"/>
                  <a:cs typeface="Arial" charset="0"/>
                  <a:sym typeface="Monotype Sorts" pitchFamily="2" charset="2"/>
                </a:rPr>
                <a:t>verdadero</a:t>
              </a:r>
              <a:r>
                <a:rPr lang="es-ES_tradnl" sz="2400">
                  <a:solidFill>
                    <a:schemeClr val="tx1"/>
                  </a:solidFill>
                  <a:latin typeface="Arial Bold" pitchFamily="-112" charset="0"/>
                  <a:cs typeface="Arial" charset="0"/>
                  <a:sym typeface="Monotype Sorts" pitchFamily="2" charset="2"/>
                </a:rPr>
                <a:t> No es lo que dice el emisor, </a:t>
              </a:r>
            </a:p>
            <a:p>
              <a:pPr defTabSz="1300163"/>
              <a:r>
                <a:rPr lang="es-ES_tradnl" sz="2400">
                  <a:solidFill>
                    <a:schemeClr val="tx1"/>
                  </a:solidFill>
                  <a:latin typeface="Arial Bold" pitchFamily="-112" charset="0"/>
                  <a:cs typeface="Arial" charset="0"/>
                  <a:sym typeface="Monotype Sorts" pitchFamily="2" charset="2"/>
                </a:rPr>
                <a:t>sino </a:t>
              </a:r>
              <a:r>
                <a:rPr lang="es-ES_tradnl" sz="2400" b="1">
                  <a:solidFill>
                    <a:schemeClr val="tx1"/>
                  </a:solidFill>
                  <a:latin typeface="Arial Bold" pitchFamily="-112" charset="0"/>
                  <a:cs typeface="Arial" charset="0"/>
                  <a:sym typeface="Monotype Sorts" pitchFamily="2" charset="2"/>
                </a:rPr>
                <a:t>lo que entiende el receptor</a:t>
              </a:r>
            </a:p>
          </p:txBody>
        </p:sp>
        <p:sp>
          <p:nvSpPr>
            <p:cNvPr id="247825" name="Text Box 17"/>
            <p:cNvSpPr txBox="1">
              <a:spLocks noChangeArrowheads="1"/>
            </p:cNvSpPr>
            <p:nvPr/>
          </p:nvSpPr>
          <p:spPr bwMode="gray">
            <a:xfrm>
              <a:off x="1829" y="4933"/>
              <a:ext cx="4852" cy="54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 anchor="ctr">
              <a:spAutoFit/>
            </a:bodyPr>
            <a:lstStyle/>
            <a:p>
              <a:pPr defTabSz="1300163"/>
              <a:r>
                <a:rPr lang="es-ES_tradnl" sz="2400">
                  <a:solidFill>
                    <a:schemeClr val="tx1"/>
                  </a:solidFill>
                  <a:latin typeface="Arial Bold" pitchFamily="-112" charset="0"/>
                  <a:cs typeface="Arial" charset="0"/>
                  <a:sym typeface="Monotype Sorts" pitchFamily="2" charset="2"/>
                </a:rPr>
                <a:t>La </a:t>
              </a:r>
              <a:r>
                <a:rPr lang="es-ES_tradnl" sz="2400" b="1">
                  <a:solidFill>
                    <a:schemeClr val="tx1"/>
                  </a:solidFill>
                  <a:latin typeface="Arial Bold" pitchFamily="-112" charset="0"/>
                  <a:cs typeface="Arial" charset="0"/>
                  <a:sym typeface="Monotype Sorts" pitchFamily="2" charset="2"/>
                </a:rPr>
                <a:t>responsabilidad</a:t>
              </a:r>
              <a:r>
                <a:rPr lang="es-ES_tradnl" sz="2400">
                  <a:solidFill>
                    <a:schemeClr val="tx1"/>
                  </a:solidFill>
                  <a:latin typeface="Arial Bold" pitchFamily="-112" charset="0"/>
                  <a:cs typeface="Arial" charset="0"/>
                  <a:sym typeface="Monotype Sorts" pitchFamily="2" charset="2"/>
                </a:rPr>
                <a:t> de la comunicación correcta </a:t>
              </a:r>
              <a:r>
                <a:rPr lang="es-ES_tradnl" sz="2400" b="1">
                  <a:solidFill>
                    <a:schemeClr val="tx1"/>
                  </a:solidFill>
                  <a:latin typeface="Arial Bold" pitchFamily="-112" charset="0"/>
                  <a:cs typeface="Arial" charset="0"/>
                  <a:sym typeface="Monotype Sorts" pitchFamily="2" charset="2"/>
                </a:rPr>
                <a:t>es siempre del emisor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ChangeArrowheads="1"/>
          </p:cNvSpPr>
          <p:nvPr/>
        </p:nvSpPr>
        <p:spPr bwMode="auto">
          <a:xfrm>
            <a:off x="1893888" y="2068513"/>
            <a:ext cx="10139362" cy="714375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136225" tIns="68113" rIns="136225" bIns="68113" anchor="ctr"/>
          <a:lstStyle/>
          <a:p>
            <a:pPr defTabSz="1203325" eaLnBrk="0" hangingPunct="0"/>
            <a:r>
              <a:rPr lang="es-ES_tradnl" sz="4800">
                <a:solidFill>
                  <a:schemeClr val="hlink"/>
                </a:solidFill>
                <a:latin typeface="Arial Rounded MT Bold" pitchFamily="34" charset="0"/>
              </a:rPr>
              <a:t>Reglas básicas para comunicar</a:t>
            </a:r>
          </a:p>
        </p:txBody>
      </p:sp>
      <p:sp>
        <p:nvSpPr>
          <p:cNvPr id="249859" name="AutoShape 3"/>
          <p:cNvSpPr>
            <a:spLocks noChangeArrowheads="1"/>
          </p:cNvSpPr>
          <p:nvPr/>
        </p:nvSpPr>
        <p:spPr bwMode="auto">
          <a:xfrm>
            <a:off x="8251825" y="4994275"/>
            <a:ext cx="3251200" cy="3794125"/>
          </a:xfrm>
          <a:prstGeom prst="roundRect">
            <a:avLst>
              <a:gd name="adj" fmla="val 16667"/>
            </a:avLst>
          </a:prstGeom>
          <a:solidFill>
            <a:srgbClr val="D20028"/>
          </a:solidFill>
          <a:ln w="38100">
            <a:solidFill>
              <a:srgbClr val="FFFFFF"/>
            </a:solidFill>
            <a:round/>
            <a:headEnd/>
            <a:tailEnd/>
          </a:ln>
          <a:effectLst>
            <a:outerShdw dist="127000" dir="19387806" algn="ctr" rotWithShape="0">
              <a:srgbClr val="C0C0C0"/>
            </a:outerShdw>
          </a:effectLst>
        </p:spPr>
        <p:txBody>
          <a:bodyPr wrap="none" lIns="130046" tIns="65023" rIns="130046" bIns="65023" anchor="ctr"/>
          <a:lstStyle/>
          <a:p>
            <a:pPr defTabSz="1300163" eaLnBrk="0" hangingPunct="0"/>
            <a:endParaRPr lang="es-ES" sz="2600">
              <a:solidFill>
                <a:schemeClr val="tx1"/>
              </a:solidFill>
              <a:latin typeface="Arial Bold" pitchFamily="-112" charset="0"/>
              <a:cs typeface="Arial" charset="0"/>
            </a:endParaRPr>
          </a:p>
        </p:txBody>
      </p:sp>
      <p:sp>
        <p:nvSpPr>
          <p:cNvPr id="249860" name="Text Box 4"/>
          <p:cNvSpPr txBox="1">
            <a:spLocks noChangeArrowheads="1"/>
          </p:cNvSpPr>
          <p:nvPr/>
        </p:nvSpPr>
        <p:spPr bwMode="auto">
          <a:xfrm>
            <a:off x="8467725" y="5724525"/>
            <a:ext cx="2925763" cy="23812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300163" eaLnBrk="0" hangingPunct="0"/>
            <a:r>
              <a:rPr lang="es-ES" sz="2600" b="1">
                <a:solidFill>
                  <a:schemeClr val="bg1"/>
                </a:solidFill>
                <a:latin typeface="Arial Bold" pitchFamily="-112" charset="0"/>
                <a:cs typeface="Arial" charset="0"/>
              </a:rPr>
              <a:t>Si no existe </a:t>
            </a:r>
          </a:p>
          <a:p>
            <a:pPr defTabSz="1300163" eaLnBrk="0" hangingPunct="0"/>
            <a:r>
              <a:rPr lang="es-ES" sz="2600" b="1">
                <a:solidFill>
                  <a:schemeClr val="bg1"/>
                </a:solidFill>
                <a:latin typeface="Arial Bold" pitchFamily="-112" charset="0"/>
                <a:cs typeface="Arial" charset="0"/>
              </a:rPr>
              <a:t>feed-back o retroalimentación, la comunicación se vuelve en un solo sentido</a:t>
            </a:r>
          </a:p>
        </p:txBody>
      </p:sp>
      <p:sp>
        <p:nvSpPr>
          <p:cNvPr id="249861" name="AutoShape 5"/>
          <p:cNvSpPr>
            <a:spLocks noChangeArrowheads="1"/>
          </p:cNvSpPr>
          <p:nvPr/>
        </p:nvSpPr>
        <p:spPr bwMode="auto">
          <a:xfrm>
            <a:off x="2209800" y="4892675"/>
            <a:ext cx="3251200" cy="3794125"/>
          </a:xfrm>
          <a:prstGeom prst="roundRect">
            <a:avLst>
              <a:gd name="adj" fmla="val 16667"/>
            </a:avLst>
          </a:prstGeom>
          <a:solidFill>
            <a:srgbClr val="D20028"/>
          </a:solidFill>
          <a:ln w="38100">
            <a:solidFill>
              <a:srgbClr val="FFFFFF"/>
            </a:solidFill>
            <a:round/>
            <a:headEnd/>
            <a:tailEnd/>
          </a:ln>
          <a:effectLst>
            <a:outerShdw dist="132592" dir="9798045" algn="ctr" rotWithShape="0">
              <a:srgbClr val="C0C0C0">
                <a:alpha val="50000"/>
              </a:srgbClr>
            </a:outerShdw>
          </a:effectLst>
        </p:spPr>
        <p:txBody>
          <a:bodyPr wrap="none" lIns="130046" tIns="65023" rIns="130046" bIns="65023" anchor="ctr"/>
          <a:lstStyle/>
          <a:p>
            <a:pPr defTabSz="1300163" eaLnBrk="0" hangingPunct="0"/>
            <a:endParaRPr lang="es-ES" sz="2600">
              <a:solidFill>
                <a:schemeClr val="tx1"/>
              </a:solidFill>
              <a:latin typeface="Arial Bold" pitchFamily="-112" charset="0"/>
              <a:cs typeface="Arial" charset="0"/>
            </a:endParaRPr>
          </a:p>
        </p:txBody>
      </p:sp>
      <p:sp>
        <p:nvSpPr>
          <p:cNvPr id="249862" name="Text Box 6"/>
          <p:cNvSpPr txBox="1">
            <a:spLocks noChangeArrowheads="1"/>
          </p:cNvSpPr>
          <p:nvPr/>
        </p:nvSpPr>
        <p:spPr bwMode="auto">
          <a:xfrm>
            <a:off x="2344738" y="5713413"/>
            <a:ext cx="2898775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46" tIns="65023" rIns="130046" bIns="65023">
            <a:spAutoFit/>
          </a:bodyPr>
          <a:lstStyle/>
          <a:p>
            <a:pPr defTabSz="1300163" eaLnBrk="0" hangingPunct="0"/>
            <a:r>
              <a:rPr lang="es-ES" sz="2600" b="1">
                <a:solidFill>
                  <a:schemeClr val="bg1"/>
                </a:solidFill>
                <a:latin typeface="Arial Bold" pitchFamily="-112" charset="0"/>
                <a:cs typeface="Arial" charset="0"/>
              </a:rPr>
              <a:t>No existe comunicación si no hay intercambio de información</a:t>
            </a:r>
          </a:p>
        </p:txBody>
      </p:sp>
      <p:sp>
        <p:nvSpPr>
          <p:cNvPr id="249863" name="AutoShape 7"/>
          <p:cNvSpPr>
            <a:spLocks noChangeAspect="1" noChangeArrowheads="1" noTextEdit="1"/>
          </p:cNvSpPr>
          <p:nvPr/>
        </p:nvSpPr>
        <p:spPr bwMode="gray">
          <a:xfrm>
            <a:off x="5167313" y="4751388"/>
            <a:ext cx="1293812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49864" name="Freeform 8"/>
          <p:cNvSpPr>
            <a:spLocks/>
          </p:cNvSpPr>
          <p:nvPr/>
        </p:nvSpPr>
        <p:spPr bwMode="gray">
          <a:xfrm>
            <a:off x="5226050" y="4756150"/>
            <a:ext cx="1284288" cy="1765300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49865" name="AutoShape 9"/>
          <p:cNvSpPr>
            <a:spLocks noChangeAspect="1" noChangeArrowheads="1" noTextEdit="1"/>
          </p:cNvSpPr>
          <p:nvPr/>
        </p:nvSpPr>
        <p:spPr bwMode="gray">
          <a:xfrm flipH="1">
            <a:off x="7264400" y="4852988"/>
            <a:ext cx="1293813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49866" name="Freeform 10"/>
          <p:cNvSpPr>
            <a:spLocks/>
          </p:cNvSpPr>
          <p:nvPr/>
        </p:nvSpPr>
        <p:spPr bwMode="gray">
          <a:xfrm flipH="1">
            <a:off x="7227888" y="4857750"/>
            <a:ext cx="1285875" cy="1765300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49867" name="Rectangle 11"/>
          <p:cNvSpPr>
            <a:spLocks noChangeArrowheads="1"/>
          </p:cNvSpPr>
          <p:nvPr/>
        </p:nvSpPr>
        <p:spPr bwMode="auto">
          <a:xfrm>
            <a:off x="3262313" y="3868738"/>
            <a:ext cx="7316787" cy="204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136225" tIns="68113" rIns="136225" bIns="68113" anchor="ctr"/>
          <a:lstStyle/>
          <a:p>
            <a:pPr defTabSz="1203325" eaLnBrk="0" hangingPunct="0"/>
            <a:r>
              <a:rPr lang="es-ES_tradnl" sz="5000" b="1">
                <a:solidFill>
                  <a:srgbClr val="1C1C1C"/>
                </a:solidFill>
                <a:latin typeface="Arial Bold" pitchFamily="-112" charset="0"/>
              </a:rPr>
              <a:t>COMUNICACIÓN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ChangeArrowheads="1"/>
          </p:cNvSpPr>
          <p:nvPr/>
        </p:nvSpPr>
        <p:spPr bwMode="auto">
          <a:xfrm>
            <a:off x="1893888" y="1781175"/>
            <a:ext cx="9936162" cy="714375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136225" tIns="68113" rIns="136225" bIns="68113" anchor="ctr"/>
          <a:lstStyle/>
          <a:p>
            <a:pPr defTabSz="1203325" eaLnBrk="0" hangingPunct="0"/>
            <a:r>
              <a:rPr lang="es-ES_tradnl" sz="4800">
                <a:solidFill>
                  <a:schemeClr val="hlink"/>
                </a:solidFill>
                <a:latin typeface="Arial Rounded MT Bold" pitchFamily="34" charset="0"/>
              </a:rPr>
              <a:t>Elementos de la comunicación</a:t>
            </a:r>
          </a:p>
        </p:txBody>
      </p:sp>
      <p:grpSp>
        <p:nvGrpSpPr>
          <p:cNvPr id="251930" name="Group 26"/>
          <p:cNvGrpSpPr>
            <a:grpSpLocks/>
          </p:cNvGrpSpPr>
          <p:nvPr/>
        </p:nvGrpSpPr>
        <p:grpSpPr bwMode="auto">
          <a:xfrm>
            <a:off x="1033463" y="2932113"/>
            <a:ext cx="11401425" cy="6334125"/>
            <a:chOff x="651" y="1847"/>
            <a:chExt cx="7182" cy="3990"/>
          </a:xfrm>
        </p:grpSpPr>
        <p:sp>
          <p:nvSpPr>
            <p:cNvPr id="251907" name="Oval 3"/>
            <p:cNvSpPr>
              <a:spLocks noChangeArrowheads="1"/>
            </p:cNvSpPr>
            <p:nvPr/>
          </p:nvSpPr>
          <p:spPr bwMode="gray">
            <a:xfrm>
              <a:off x="2496" y="4357"/>
              <a:ext cx="4984" cy="1188"/>
            </a:xfrm>
            <a:prstGeom prst="ellipse">
              <a:avLst/>
            </a:prstGeom>
            <a:gradFill rotWithShape="1">
              <a:gsLst>
                <a:gs pos="0">
                  <a:srgbClr val="292929">
                    <a:alpha val="70000"/>
                  </a:srgbClr>
                </a:gs>
                <a:gs pos="100000">
                  <a:srgbClr val="292929">
                    <a:gamma/>
                    <a:tint val="0"/>
                    <a:invGamma/>
                    <a:alpha val="50000"/>
                  </a:srgbClr>
                </a:gs>
              </a:gsLst>
              <a:lin ang="2700000" scaled="1"/>
            </a:gradFill>
            <a:ln w="3175">
              <a:noFill/>
              <a:round/>
              <a:headEnd/>
              <a:tailEnd type="none" w="sm" len="sm"/>
            </a:ln>
            <a:effectLst/>
          </p:spPr>
          <p:txBody>
            <a:bodyPr vert="eaVert" wrap="none" lIns="92075" tIns="46038" rIns="92075" bIns="46038" anchor="ctr"/>
            <a:lstStyle/>
            <a:p>
              <a:endParaRPr lang="es-ES"/>
            </a:p>
          </p:txBody>
        </p:sp>
        <p:sp>
          <p:nvSpPr>
            <p:cNvPr id="251908" name="Oval 4"/>
            <p:cNvSpPr>
              <a:spLocks noChangeArrowheads="1"/>
            </p:cNvSpPr>
            <p:nvPr/>
          </p:nvSpPr>
          <p:spPr bwMode="gray">
            <a:xfrm rot="-998297">
              <a:off x="1879" y="2466"/>
              <a:ext cx="5094" cy="2702"/>
            </a:xfrm>
            <a:prstGeom prst="ellipse">
              <a:avLst/>
            </a:prstGeom>
            <a:gradFill rotWithShape="0">
              <a:gsLst>
                <a:gs pos="0">
                  <a:srgbClr val="11553B">
                    <a:gamma/>
                    <a:shade val="66667"/>
                    <a:invGamma/>
                  </a:srgbClr>
                </a:gs>
                <a:gs pos="50000">
                  <a:srgbClr val="11553B"/>
                </a:gs>
                <a:gs pos="100000">
                  <a:srgbClr val="11553B">
                    <a:gamma/>
                    <a:shade val="66667"/>
                    <a:invGamma/>
                  </a:srgbClr>
                </a:gs>
              </a:gsLst>
              <a:lin ang="0" scaled="1"/>
            </a:gra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51909" name="Oval 5"/>
            <p:cNvSpPr>
              <a:spLocks noChangeArrowheads="1"/>
            </p:cNvSpPr>
            <p:nvPr/>
          </p:nvSpPr>
          <p:spPr bwMode="gray">
            <a:xfrm rot="-998297">
              <a:off x="1896" y="2319"/>
              <a:ext cx="4985" cy="2618"/>
            </a:xfrm>
            <a:prstGeom prst="ellipse">
              <a:avLst/>
            </a:prstGeom>
            <a:gradFill rotWithShape="1">
              <a:gsLst>
                <a:gs pos="0">
                  <a:srgbClr val="2791BB"/>
                </a:gs>
                <a:gs pos="100000">
                  <a:srgbClr val="2791BB">
                    <a:gamma/>
                    <a:shade val="0"/>
                    <a:invGamma/>
                  </a:srgbClr>
                </a:gs>
              </a:gsLst>
              <a:lin ang="2700000" scaled="1"/>
            </a:gra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51910" name="Arc 6"/>
            <p:cNvSpPr>
              <a:spLocks/>
            </p:cNvSpPr>
            <p:nvPr/>
          </p:nvSpPr>
          <p:spPr bwMode="gray">
            <a:xfrm rot="-998297">
              <a:off x="4277" y="2219"/>
              <a:ext cx="2553" cy="1763"/>
            </a:xfrm>
            <a:custGeom>
              <a:avLst/>
              <a:gdLst>
                <a:gd name="G0" fmla="+- 0 0 0"/>
                <a:gd name="G1" fmla="+- 17105 0 0"/>
                <a:gd name="G2" fmla="+- 21600 0 0"/>
                <a:gd name="T0" fmla="*/ 13190 w 21600"/>
                <a:gd name="T1" fmla="*/ 0 h 29046"/>
                <a:gd name="T2" fmla="*/ 17999 w 21600"/>
                <a:gd name="T3" fmla="*/ 29046 h 29046"/>
                <a:gd name="T4" fmla="*/ 0 w 21600"/>
                <a:gd name="T5" fmla="*/ 17105 h 29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9046" fill="none" extrusionOk="0">
                  <a:moveTo>
                    <a:pt x="13190" y="-1"/>
                  </a:moveTo>
                  <a:cubicBezTo>
                    <a:pt x="18493" y="4089"/>
                    <a:pt x="21600" y="10407"/>
                    <a:pt x="21600" y="17105"/>
                  </a:cubicBezTo>
                  <a:cubicBezTo>
                    <a:pt x="21600" y="21352"/>
                    <a:pt x="20347" y="25506"/>
                    <a:pt x="17999" y="29046"/>
                  </a:cubicBezTo>
                </a:path>
                <a:path w="21600" h="29046" stroke="0" extrusionOk="0">
                  <a:moveTo>
                    <a:pt x="13190" y="-1"/>
                  </a:moveTo>
                  <a:cubicBezTo>
                    <a:pt x="18493" y="4089"/>
                    <a:pt x="21600" y="10407"/>
                    <a:pt x="21600" y="17105"/>
                  </a:cubicBezTo>
                  <a:cubicBezTo>
                    <a:pt x="21600" y="21352"/>
                    <a:pt x="20347" y="25506"/>
                    <a:pt x="17999" y="29046"/>
                  </a:cubicBezTo>
                  <a:lnTo>
                    <a:pt x="0" y="17105"/>
                  </a:lnTo>
                  <a:close/>
                </a:path>
              </a:pathLst>
            </a:custGeom>
            <a:gradFill rotWithShape="1">
              <a:gsLst>
                <a:gs pos="0">
                  <a:srgbClr val="156B40"/>
                </a:gs>
                <a:gs pos="100000">
                  <a:srgbClr val="156B40">
                    <a:gamma/>
                    <a:shade val="84706"/>
                    <a:invGamma/>
                  </a:srgbClr>
                </a:gs>
              </a:gsLst>
              <a:lin ang="5400000" scaled="1"/>
            </a:gra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51911" name="Arc 7"/>
            <p:cNvSpPr>
              <a:spLocks/>
            </p:cNvSpPr>
            <p:nvPr/>
          </p:nvSpPr>
          <p:spPr bwMode="gray">
            <a:xfrm rot="20601703" flipH="1">
              <a:off x="2117" y="3899"/>
              <a:ext cx="2939" cy="1323"/>
            </a:xfrm>
            <a:custGeom>
              <a:avLst/>
              <a:gdLst>
                <a:gd name="G0" fmla="+- 3659 0 0"/>
                <a:gd name="G1" fmla="+- 0 0 0"/>
                <a:gd name="G2" fmla="+- 21600 0 0"/>
                <a:gd name="T0" fmla="*/ 25114 w 25114"/>
                <a:gd name="T1" fmla="*/ 2497 h 21600"/>
                <a:gd name="T2" fmla="*/ 0 w 25114"/>
                <a:gd name="T3" fmla="*/ 21288 h 21600"/>
                <a:gd name="T4" fmla="*/ 3659 w 25114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114" h="21600" fill="none" extrusionOk="0">
                  <a:moveTo>
                    <a:pt x="25114" y="2497"/>
                  </a:moveTo>
                  <a:cubicBezTo>
                    <a:pt x="23846" y="13386"/>
                    <a:pt x="14622" y="21599"/>
                    <a:pt x="3659" y="21600"/>
                  </a:cubicBezTo>
                  <a:cubicBezTo>
                    <a:pt x="2432" y="21600"/>
                    <a:pt x="1208" y="21495"/>
                    <a:pt x="0" y="21287"/>
                  </a:cubicBezTo>
                </a:path>
                <a:path w="25114" h="21600" stroke="0" extrusionOk="0">
                  <a:moveTo>
                    <a:pt x="25114" y="2497"/>
                  </a:moveTo>
                  <a:cubicBezTo>
                    <a:pt x="23846" y="13386"/>
                    <a:pt x="14622" y="21599"/>
                    <a:pt x="3659" y="21600"/>
                  </a:cubicBezTo>
                  <a:cubicBezTo>
                    <a:pt x="2432" y="21600"/>
                    <a:pt x="1208" y="21495"/>
                    <a:pt x="0" y="21287"/>
                  </a:cubicBezTo>
                  <a:lnTo>
                    <a:pt x="3659" y="0"/>
                  </a:lnTo>
                  <a:close/>
                </a:path>
              </a:pathLst>
            </a:custGeom>
            <a:gradFill rotWithShape="1">
              <a:gsLst>
                <a:gs pos="0">
                  <a:srgbClr val="84B509">
                    <a:gamma/>
                    <a:tint val="85490"/>
                    <a:invGamma/>
                  </a:srgbClr>
                </a:gs>
                <a:gs pos="100000">
                  <a:srgbClr val="84B509"/>
                </a:gs>
              </a:gsLst>
              <a:lin ang="2700000" scaled="1"/>
            </a:gra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51912" name="Arc 8"/>
            <p:cNvSpPr>
              <a:spLocks/>
            </p:cNvSpPr>
            <p:nvPr/>
          </p:nvSpPr>
          <p:spPr bwMode="gray">
            <a:xfrm rot="-998297">
              <a:off x="2956" y="2293"/>
              <a:ext cx="2807" cy="1270"/>
            </a:xfrm>
            <a:custGeom>
              <a:avLst/>
              <a:gdLst>
                <a:gd name="G0" fmla="+- 10427 0 0"/>
                <a:gd name="G1" fmla="+- 21600 0 0"/>
                <a:gd name="G2" fmla="+- 21600 0 0"/>
                <a:gd name="T0" fmla="*/ 0 w 23826"/>
                <a:gd name="T1" fmla="*/ 2683 h 21600"/>
                <a:gd name="T2" fmla="*/ 23826 w 23826"/>
                <a:gd name="T3" fmla="*/ 4658 h 21600"/>
                <a:gd name="T4" fmla="*/ 10427 w 2382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826" h="21600" fill="none" extrusionOk="0">
                  <a:moveTo>
                    <a:pt x="0" y="2683"/>
                  </a:moveTo>
                  <a:cubicBezTo>
                    <a:pt x="3193" y="923"/>
                    <a:pt x="6780" y="-1"/>
                    <a:pt x="10427" y="0"/>
                  </a:cubicBezTo>
                  <a:cubicBezTo>
                    <a:pt x="15290" y="0"/>
                    <a:pt x="20011" y="1641"/>
                    <a:pt x="23825" y="4658"/>
                  </a:cubicBezTo>
                </a:path>
                <a:path w="23826" h="21600" stroke="0" extrusionOk="0">
                  <a:moveTo>
                    <a:pt x="0" y="2683"/>
                  </a:moveTo>
                  <a:cubicBezTo>
                    <a:pt x="3193" y="923"/>
                    <a:pt x="6780" y="-1"/>
                    <a:pt x="10427" y="0"/>
                  </a:cubicBezTo>
                  <a:cubicBezTo>
                    <a:pt x="15290" y="0"/>
                    <a:pt x="20011" y="1641"/>
                    <a:pt x="23825" y="4658"/>
                  </a:cubicBezTo>
                  <a:lnTo>
                    <a:pt x="10427" y="21600"/>
                  </a:lnTo>
                  <a:close/>
                </a:path>
              </a:pathLst>
            </a:custGeom>
            <a:gradFill rotWithShape="1">
              <a:gsLst>
                <a:gs pos="0">
                  <a:srgbClr val="339966">
                    <a:gamma/>
                    <a:shade val="84706"/>
                    <a:invGamma/>
                  </a:srgbClr>
                </a:gs>
                <a:gs pos="100000">
                  <a:srgbClr val="339966"/>
                </a:gs>
              </a:gsLst>
              <a:lin ang="2700000" scaled="1"/>
            </a:gra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51913" name="Arc 9"/>
            <p:cNvSpPr>
              <a:spLocks/>
            </p:cNvSpPr>
            <p:nvPr/>
          </p:nvSpPr>
          <p:spPr bwMode="gray">
            <a:xfrm rot="20601703" flipH="1">
              <a:off x="1808" y="2780"/>
              <a:ext cx="2553" cy="1864"/>
            </a:xfrm>
            <a:custGeom>
              <a:avLst/>
              <a:gdLst>
                <a:gd name="G0" fmla="+- 0 0 0"/>
                <a:gd name="G1" fmla="+- 20162 0 0"/>
                <a:gd name="G2" fmla="+- 21600 0 0"/>
                <a:gd name="T0" fmla="*/ 7749 w 21600"/>
                <a:gd name="T1" fmla="*/ 0 h 30685"/>
                <a:gd name="T2" fmla="*/ 18863 w 21600"/>
                <a:gd name="T3" fmla="*/ 30685 h 30685"/>
                <a:gd name="T4" fmla="*/ 0 w 21600"/>
                <a:gd name="T5" fmla="*/ 20162 h 30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0685" fill="none" extrusionOk="0">
                  <a:moveTo>
                    <a:pt x="7749" y="-1"/>
                  </a:moveTo>
                  <a:cubicBezTo>
                    <a:pt x="16093" y="3206"/>
                    <a:pt x="21600" y="11222"/>
                    <a:pt x="21600" y="20162"/>
                  </a:cubicBezTo>
                  <a:cubicBezTo>
                    <a:pt x="21600" y="23845"/>
                    <a:pt x="20657" y="27468"/>
                    <a:pt x="18863" y="30685"/>
                  </a:cubicBezTo>
                </a:path>
                <a:path w="21600" h="30685" stroke="0" extrusionOk="0">
                  <a:moveTo>
                    <a:pt x="7749" y="-1"/>
                  </a:moveTo>
                  <a:cubicBezTo>
                    <a:pt x="16093" y="3206"/>
                    <a:pt x="21600" y="11222"/>
                    <a:pt x="21600" y="20162"/>
                  </a:cubicBezTo>
                  <a:cubicBezTo>
                    <a:pt x="21600" y="23845"/>
                    <a:pt x="20657" y="27468"/>
                    <a:pt x="18863" y="30685"/>
                  </a:cubicBezTo>
                  <a:lnTo>
                    <a:pt x="0" y="20162"/>
                  </a:lnTo>
                  <a:close/>
                </a:path>
              </a:pathLst>
            </a:custGeom>
            <a:gradFill rotWithShape="1">
              <a:gsLst>
                <a:gs pos="0">
                  <a:srgbClr val="34B20C"/>
                </a:gs>
                <a:gs pos="100000">
                  <a:srgbClr val="34B20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51914" name="Freeform 10"/>
            <p:cNvSpPr>
              <a:spLocks/>
            </p:cNvSpPr>
            <p:nvPr/>
          </p:nvSpPr>
          <p:spPr bwMode="gray">
            <a:xfrm>
              <a:off x="5476" y="3602"/>
              <a:ext cx="1571" cy="1593"/>
            </a:xfrm>
            <a:custGeom>
              <a:avLst/>
              <a:gdLst/>
              <a:ahLst/>
              <a:cxnLst>
                <a:cxn ang="0">
                  <a:pos x="9" y="888"/>
                </a:cxn>
                <a:cxn ang="0">
                  <a:pos x="1105" y="0"/>
                </a:cxn>
                <a:cxn ang="0">
                  <a:pos x="1081" y="256"/>
                </a:cxn>
                <a:cxn ang="0">
                  <a:pos x="705" y="704"/>
                </a:cxn>
                <a:cxn ang="0">
                  <a:pos x="17" y="1120"/>
                </a:cxn>
                <a:cxn ang="0">
                  <a:pos x="9" y="888"/>
                </a:cxn>
              </a:cxnLst>
              <a:rect l="0" t="0" r="r" b="b"/>
              <a:pathLst>
                <a:path w="1105" h="1120">
                  <a:moveTo>
                    <a:pt x="9" y="888"/>
                  </a:moveTo>
                  <a:lnTo>
                    <a:pt x="1105" y="0"/>
                  </a:lnTo>
                  <a:lnTo>
                    <a:pt x="1081" y="256"/>
                  </a:lnTo>
                  <a:cubicBezTo>
                    <a:pt x="1014" y="373"/>
                    <a:pt x="882" y="560"/>
                    <a:pt x="705" y="704"/>
                  </a:cubicBezTo>
                  <a:cubicBezTo>
                    <a:pt x="528" y="848"/>
                    <a:pt x="133" y="1089"/>
                    <a:pt x="17" y="1120"/>
                  </a:cubicBezTo>
                  <a:cubicBezTo>
                    <a:pt x="0" y="1038"/>
                    <a:pt x="9" y="888"/>
                    <a:pt x="9" y="888"/>
                  </a:cubicBezTo>
                  <a:close/>
                </a:path>
              </a:pathLst>
            </a:custGeom>
            <a:gradFill rotWithShape="0">
              <a:gsLst>
                <a:gs pos="0">
                  <a:srgbClr val="009900">
                    <a:gamma/>
                    <a:tint val="45490"/>
                    <a:invGamma/>
                  </a:srgbClr>
                </a:gs>
                <a:gs pos="100000">
                  <a:srgbClr val="009900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s-ES"/>
            </a:p>
          </p:txBody>
        </p:sp>
        <p:sp>
          <p:nvSpPr>
            <p:cNvPr id="251915" name="Arc 11"/>
            <p:cNvSpPr>
              <a:spLocks/>
            </p:cNvSpPr>
            <p:nvPr/>
          </p:nvSpPr>
          <p:spPr bwMode="gray">
            <a:xfrm rot="-1060795">
              <a:off x="4620" y="3054"/>
              <a:ext cx="2444" cy="1666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8016 w 18016"/>
                <a:gd name="T1" fmla="*/ 11915 h 21282"/>
                <a:gd name="T2" fmla="*/ 3695 w 18016"/>
                <a:gd name="T3" fmla="*/ 21282 h 21282"/>
                <a:gd name="T4" fmla="*/ 0 w 18016"/>
                <a:gd name="T5" fmla="*/ 0 h 21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016" h="21282" fill="none" extrusionOk="0">
                  <a:moveTo>
                    <a:pt x="18016" y="11915"/>
                  </a:moveTo>
                  <a:cubicBezTo>
                    <a:pt x="14735" y="16875"/>
                    <a:pt x="9554" y="20264"/>
                    <a:pt x="3694" y="21281"/>
                  </a:cubicBezTo>
                </a:path>
                <a:path w="18016" h="21282" stroke="0" extrusionOk="0">
                  <a:moveTo>
                    <a:pt x="18016" y="11915"/>
                  </a:moveTo>
                  <a:cubicBezTo>
                    <a:pt x="14735" y="16875"/>
                    <a:pt x="9554" y="20264"/>
                    <a:pt x="3694" y="2128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9900"/>
            </a:soli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51916" name="Freeform 12"/>
            <p:cNvSpPr>
              <a:spLocks/>
            </p:cNvSpPr>
            <p:nvPr/>
          </p:nvSpPr>
          <p:spPr bwMode="gray">
            <a:xfrm>
              <a:off x="4590" y="3932"/>
              <a:ext cx="921" cy="1320"/>
            </a:xfrm>
            <a:custGeom>
              <a:avLst/>
              <a:gdLst/>
              <a:ahLst/>
              <a:cxnLst>
                <a:cxn ang="0">
                  <a:pos x="648" y="632"/>
                </a:cxn>
                <a:cxn ang="0">
                  <a:pos x="648" y="928"/>
                </a:cxn>
                <a:cxn ang="0">
                  <a:pos x="0" y="64"/>
                </a:cxn>
                <a:cxn ang="0">
                  <a:pos x="96" y="0"/>
                </a:cxn>
                <a:cxn ang="0">
                  <a:pos x="648" y="632"/>
                </a:cxn>
              </a:cxnLst>
              <a:rect l="0" t="0" r="r" b="b"/>
              <a:pathLst>
                <a:path w="648" h="928">
                  <a:moveTo>
                    <a:pt x="648" y="632"/>
                  </a:moveTo>
                  <a:lnTo>
                    <a:pt x="648" y="928"/>
                  </a:lnTo>
                  <a:lnTo>
                    <a:pt x="0" y="64"/>
                  </a:lnTo>
                  <a:lnTo>
                    <a:pt x="96" y="0"/>
                  </a:lnTo>
                  <a:lnTo>
                    <a:pt x="648" y="632"/>
                  </a:lnTo>
                  <a:close/>
                </a:path>
              </a:pathLst>
            </a:custGeom>
            <a:gradFill rotWithShape="1">
              <a:gsLst>
                <a:gs pos="0">
                  <a:srgbClr val="34B20C"/>
                </a:gs>
                <a:gs pos="100000">
                  <a:srgbClr val="34B20C">
                    <a:gamma/>
                    <a:shade val="54510"/>
                    <a:invGamma/>
                  </a:srgbClr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s-ES"/>
            </a:p>
          </p:txBody>
        </p:sp>
        <p:sp>
          <p:nvSpPr>
            <p:cNvPr id="251917" name="Oval 13"/>
            <p:cNvSpPr>
              <a:spLocks noChangeArrowheads="1"/>
            </p:cNvSpPr>
            <p:nvPr/>
          </p:nvSpPr>
          <p:spPr bwMode="gray">
            <a:xfrm rot="-998297">
              <a:off x="3206" y="2959"/>
              <a:ext cx="2415" cy="1200"/>
            </a:xfrm>
            <a:prstGeom prst="ellipse">
              <a:avLst/>
            </a:prstGeom>
            <a:gradFill rotWithShape="0">
              <a:gsLst>
                <a:gs pos="0">
                  <a:srgbClr val="006600"/>
                </a:gs>
                <a:gs pos="50000">
                  <a:srgbClr val="006600">
                    <a:gamma/>
                    <a:tint val="24314"/>
                    <a:invGamma/>
                  </a:srgbClr>
                </a:gs>
                <a:gs pos="100000">
                  <a:srgbClr val="006600"/>
                </a:gs>
              </a:gsLst>
              <a:lin ang="0" scaled="1"/>
            </a:gra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51918" name="Text Box 14"/>
            <p:cNvSpPr txBox="1">
              <a:spLocks noChangeArrowheads="1"/>
            </p:cNvSpPr>
            <p:nvPr/>
          </p:nvSpPr>
          <p:spPr bwMode="gray">
            <a:xfrm>
              <a:off x="2090" y="3572"/>
              <a:ext cx="1213" cy="54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130046" tIns="65023" rIns="130046" bIns="65023">
              <a:spAutoFit/>
            </a:bodyPr>
            <a:lstStyle/>
            <a:p>
              <a:pPr defTabSz="1300163" eaLnBrk="0" hangingPunct="0"/>
              <a:r>
                <a:rPr lang="en-US" sz="2400" b="1">
                  <a:solidFill>
                    <a:srgbClr val="FFFFFF"/>
                  </a:solidFill>
                  <a:latin typeface="Arial Bold" pitchFamily="-112" charset="0"/>
                  <a:cs typeface="Arial" charset="0"/>
                </a:rPr>
                <a:t>Medio o canal</a:t>
              </a:r>
            </a:p>
          </p:txBody>
        </p:sp>
        <p:sp>
          <p:nvSpPr>
            <p:cNvPr id="251919" name="Text Box 15"/>
            <p:cNvSpPr txBox="1">
              <a:spLocks noChangeArrowheads="1"/>
            </p:cNvSpPr>
            <p:nvPr/>
          </p:nvSpPr>
          <p:spPr bwMode="gray">
            <a:xfrm>
              <a:off x="3946" y="2496"/>
              <a:ext cx="857" cy="3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spAutoFit/>
            </a:bodyPr>
            <a:lstStyle/>
            <a:p>
              <a:pPr defTabSz="1300163" eaLnBrk="0" hangingPunct="0"/>
              <a:r>
                <a:rPr lang="en-US" sz="2400" b="1">
                  <a:solidFill>
                    <a:srgbClr val="FFFFFF"/>
                  </a:solidFill>
                  <a:latin typeface="Arial Bold" pitchFamily="-112" charset="0"/>
                  <a:cs typeface="Arial" charset="0"/>
                </a:rPr>
                <a:t>Mensaje</a:t>
              </a:r>
            </a:p>
          </p:txBody>
        </p:sp>
        <p:sp>
          <p:nvSpPr>
            <p:cNvPr id="251920" name="Text Box 16"/>
            <p:cNvSpPr txBox="1">
              <a:spLocks noChangeArrowheads="1"/>
            </p:cNvSpPr>
            <p:nvPr/>
          </p:nvSpPr>
          <p:spPr bwMode="gray">
            <a:xfrm>
              <a:off x="5580" y="2769"/>
              <a:ext cx="910" cy="3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spAutoFit/>
            </a:bodyPr>
            <a:lstStyle/>
            <a:p>
              <a:pPr defTabSz="1300163" eaLnBrk="0" hangingPunct="0"/>
              <a:r>
                <a:rPr lang="en-US" sz="2400" b="1">
                  <a:solidFill>
                    <a:srgbClr val="FFFFFF"/>
                  </a:solidFill>
                  <a:latin typeface="Arial Bold" pitchFamily="-112" charset="0"/>
                  <a:cs typeface="Arial" charset="0"/>
                </a:rPr>
                <a:t>Receptor</a:t>
              </a:r>
            </a:p>
          </p:txBody>
        </p:sp>
        <p:sp>
          <p:nvSpPr>
            <p:cNvPr id="251921" name="Text Box 17"/>
            <p:cNvSpPr txBox="1">
              <a:spLocks noChangeArrowheads="1"/>
            </p:cNvSpPr>
            <p:nvPr/>
          </p:nvSpPr>
          <p:spPr bwMode="gray">
            <a:xfrm>
              <a:off x="5517" y="3861"/>
              <a:ext cx="441" cy="3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spAutoFit/>
            </a:bodyPr>
            <a:lstStyle/>
            <a:p>
              <a:pPr defTabSz="1300163" eaLnBrk="0" hangingPunct="0"/>
              <a:r>
                <a:rPr lang="en-US" sz="2400" b="1">
                  <a:solidFill>
                    <a:srgbClr val="FFFFFF"/>
                  </a:solidFill>
                  <a:latin typeface="Arial Bold" pitchFamily="-112" charset="0"/>
                  <a:cs typeface="Arial" charset="0"/>
                </a:rPr>
                <a:t>Fin</a:t>
              </a:r>
            </a:p>
          </p:txBody>
        </p:sp>
        <p:sp>
          <p:nvSpPr>
            <p:cNvPr id="251922" name="Text Box 18"/>
            <p:cNvSpPr txBox="1">
              <a:spLocks noChangeArrowheads="1"/>
            </p:cNvSpPr>
            <p:nvPr/>
          </p:nvSpPr>
          <p:spPr bwMode="gray">
            <a:xfrm>
              <a:off x="3379" y="4476"/>
              <a:ext cx="761" cy="3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spAutoFit/>
            </a:bodyPr>
            <a:lstStyle/>
            <a:p>
              <a:pPr defTabSz="1300163" eaLnBrk="0" hangingPunct="0"/>
              <a:r>
                <a:rPr lang="en-US" sz="2400" b="1">
                  <a:solidFill>
                    <a:srgbClr val="FFFFFF"/>
                  </a:solidFill>
                  <a:latin typeface="Arial Bold" pitchFamily="-112" charset="0"/>
                  <a:cs typeface="Arial" charset="0"/>
                </a:rPr>
                <a:t>Emisor</a:t>
              </a:r>
            </a:p>
          </p:txBody>
        </p:sp>
        <p:sp>
          <p:nvSpPr>
            <p:cNvPr id="251923" name="Freeform 19"/>
            <p:cNvSpPr>
              <a:spLocks/>
            </p:cNvSpPr>
            <p:nvPr/>
          </p:nvSpPr>
          <p:spPr bwMode="gray">
            <a:xfrm>
              <a:off x="4544" y="4114"/>
              <a:ext cx="751" cy="96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56" y="528"/>
                </a:cxn>
                <a:cxn ang="0">
                  <a:pos x="264" y="680"/>
                </a:cxn>
                <a:cxn ang="0">
                  <a:pos x="448" y="624"/>
                </a:cxn>
                <a:cxn ang="0">
                  <a:pos x="544" y="576"/>
                </a:cxn>
                <a:cxn ang="0">
                  <a:pos x="112" y="0"/>
                </a:cxn>
                <a:cxn ang="0">
                  <a:pos x="0" y="16"/>
                </a:cxn>
              </a:cxnLst>
              <a:rect l="0" t="0" r="r" b="b"/>
              <a:pathLst>
                <a:path w="544" h="680">
                  <a:moveTo>
                    <a:pt x="0" y="16"/>
                  </a:moveTo>
                  <a:lnTo>
                    <a:pt x="256" y="528"/>
                  </a:lnTo>
                  <a:lnTo>
                    <a:pt x="264" y="680"/>
                  </a:lnTo>
                  <a:lnTo>
                    <a:pt x="448" y="624"/>
                  </a:lnTo>
                  <a:lnTo>
                    <a:pt x="544" y="576"/>
                  </a:lnTo>
                  <a:lnTo>
                    <a:pt x="112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6600">
                <a:alpha val="49001"/>
              </a:srgb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51924" name="Oval 20"/>
            <p:cNvSpPr>
              <a:spLocks noChangeArrowheads="1"/>
            </p:cNvSpPr>
            <p:nvPr/>
          </p:nvSpPr>
          <p:spPr bwMode="gray">
            <a:xfrm rot="-998297">
              <a:off x="3298" y="3184"/>
              <a:ext cx="2319" cy="997"/>
            </a:xfrm>
            <a:prstGeom prst="ellipse">
              <a:avLst/>
            </a:prstGeom>
            <a:solidFill>
              <a:srgbClr val="FFFFFF"/>
            </a:soli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51925" name="Text Box 21"/>
            <p:cNvSpPr txBox="1">
              <a:spLocks noChangeArrowheads="1"/>
            </p:cNvSpPr>
            <p:nvPr/>
          </p:nvSpPr>
          <p:spPr bwMode="gray">
            <a:xfrm>
              <a:off x="3325" y="1847"/>
              <a:ext cx="1109" cy="3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spAutoFit/>
            </a:bodyPr>
            <a:lstStyle/>
            <a:p>
              <a:pPr defTabSz="1300163" eaLnBrk="0" hangingPunct="0"/>
              <a:r>
                <a:rPr lang="en-US" sz="2400" b="1">
                  <a:solidFill>
                    <a:srgbClr val="1C1C1C"/>
                  </a:solidFill>
                  <a:latin typeface="Arial Bold" pitchFamily="-112" charset="0"/>
                  <a:cs typeface="Arial" charset="0"/>
                </a:rPr>
                <a:t>DICE QUÉ</a:t>
              </a:r>
            </a:p>
          </p:txBody>
        </p:sp>
        <p:sp>
          <p:nvSpPr>
            <p:cNvPr id="251926" name="Text Box 22"/>
            <p:cNvSpPr txBox="1">
              <a:spLocks noChangeArrowheads="1"/>
            </p:cNvSpPr>
            <p:nvPr/>
          </p:nvSpPr>
          <p:spPr bwMode="gray">
            <a:xfrm>
              <a:off x="2837" y="5525"/>
              <a:ext cx="986" cy="3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spAutoFit/>
            </a:bodyPr>
            <a:lstStyle/>
            <a:p>
              <a:pPr defTabSz="1300163" eaLnBrk="0" hangingPunct="0"/>
              <a:r>
                <a:rPr lang="en-US" sz="2400" b="1">
                  <a:solidFill>
                    <a:srgbClr val="1C1C1C"/>
                  </a:solidFill>
                  <a:latin typeface="Arial Bold" pitchFamily="-112" charset="0"/>
                  <a:cs typeface="Arial" charset="0"/>
                </a:rPr>
                <a:t>¿QUIÉN?</a:t>
              </a:r>
            </a:p>
          </p:txBody>
        </p:sp>
        <p:sp>
          <p:nvSpPr>
            <p:cNvPr id="251927" name="Text Box 23"/>
            <p:cNvSpPr txBox="1">
              <a:spLocks noChangeArrowheads="1"/>
            </p:cNvSpPr>
            <p:nvPr/>
          </p:nvSpPr>
          <p:spPr bwMode="gray">
            <a:xfrm>
              <a:off x="6614" y="2170"/>
              <a:ext cx="1173" cy="3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spAutoFit/>
            </a:bodyPr>
            <a:lstStyle/>
            <a:p>
              <a:pPr defTabSz="1300163" eaLnBrk="0" hangingPunct="0"/>
              <a:r>
                <a:rPr lang="en-US" sz="2400" b="1">
                  <a:solidFill>
                    <a:srgbClr val="1C1C1C"/>
                  </a:solidFill>
                  <a:latin typeface="Arial Bold" pitchFamily="-112" charset="0"/>
                  <a:cs typeface="Arial" charset="0"/>
                </a:rPr>
                <a:t>¿A QUIÉN?</a:t>
              </a:r>
            </a:p>
          </p:txBody>
        </p:sp>
        <p:sp>
          <p:nvSpPr>
            <p:cNvPr id="251928" name="Text Box 24"/>
            <p:cNvSpPr txBox="1">
              <a:spLocks noChangeArrowheads="1"/>
            </p:cNvSpPr>
            <p:nvPr/>
          </p:nvSpPr>
          <p:spPr bwMode="gray">
            <a:xfrm>
              <a:off x="6441" y="4752"/>
              <a:ext cx="1392" cy="77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spAutoFit/>
            </a:bodyPr>
            <a:lstStyle/>
            <a:p>
              <a:pPr defTabSz="1300163" eaLnBrk="0" hangingPunct="0"/>
              <a:r>
                <a:rPr lang="en-US" sz="2400" b="1">
                  <a:solidFill>
                    <a:srgbClr val="1C1C1C"/>
                  </a:solidFill>
                  <a:latin typeface="Arial Bold" pitchFamily="-112" charset="0"/>
                  <a:cs typeface="Arial" charset="0"/>
                </a:rPr>
                <a:t>¿CON QUÉ </a:t>
              </a:r>
            </a:p>
            <a:p>
              <a:pPr defTabSz="1300163" eaLnBrk="0" hangingPunct="0"/>
              <a:r>
                <a:rPr lang="en-US" sz="2400" b="1">
                  <a:solidFill>
                    <a:srgbClr val="1C1C1C"/>
                  </a:solidFill>
                  <a:latin typeface="Arial Bold" pitchFamily="-112" charset="0"/>
                  <a:cs typeface="Arial" charset="0"/>
                </a:rPr>
                <a:t>EFECTOS O</a:t>
              </a:r>
            </a:p>
            <a:p>
              <a:pPr defTabSz="1300163" eaLnBrk="0" hangingPunct="0"/>
              <a:r>
                <a:rPr lang="en-US" sz="2400" b="1">
                  <a:solidFill>
                    <a:srgbClr val="1C1C1C"/>
                  </a:solidFill>
                  <a:latin typeface="Arial Bold" pitchFamily="-112" charset="0"/>
                  <a:cs typeface="Arial" charset="0"/>
                </a:rPr>
                <a:t>RESPUESTA?</a:t>
              </a:r>
            </a:p>
          </p:txBody>
        </p:sp>
        <p:sp>
          <p:nvSpPr>
            <p:cNvPr id="251929" name="Text Box 25"/>
            <p:cNvSpPr txBox="1">
              <a:spLocks noChangeArrowheads="1"/>
            </p:cNvSpPr>
            <p:nvPr/>
          </p:nvSpPr>
          <p:spPr bwMode="gray">
            <a:xfrm>
              <a:off x="651" y="2607"/>
              <a:ext cx="1840" cy="58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spAutoFit/>
            </a:bodyPr>
            <a:lstStyle/>
            <a:p>
              <a:pPr defTabSz="1300163" eaLnBrk="0" hangingPunct="0"/>
              <a:r>
                <a:rPr lang="en-US" sz="2600" b="1">
                  <a:solidFill>
                    <a:srgbClr val="1C1C1C"/>
                  </a:solidFill>
                  <a:latin typeface="Arial Bold" pitchFamily="-112" charset="0"/>
                  <a:cs typeface="Arial" charset="0"/>
                </a:rPr>
                <a:t>¿A TREVÉS </a:t>
              </a:r>
            </a:p>
            <a:p>
              <a:pPr defTabSz="1300163" eaLnBrk="0" hangingPunct="0"/>
              <a:r>
                <a:rPr lang="en-US" sz="2600" b="1">
                  <a:solidFill>
                    <a:srgbClr val="1C1C1C"/>
                  </a:solidFill>
                  <a:latin typeface="Arial Bold" pitchFamily="-112" charset="0"/>
                  <a:cs typeface="Arial" charset="0"/>
                </a:rPr>
                <a:t>DE QUÉ MEDIO?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6" name="Rectangle 4"/>
          <p:cNvSpPr>
            <a:spLocks noChangeArrowheads="1"/>
          </p:cNvSpPr>
          <p:nvPr/>
        </p:nvSpPr>
        <p:spPr bwMode="auto">
          <a:xfrm>
            <a:off x="1749425" y="1781175"/>
            <a:ext cx="9932988" cy="796925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136225" tIns="68113" rIns="136225" bIns="68113" anchor="ctr"/>
          <a:lstStyle/>
          <a:p>
            <a:pPr defTabSz="1203325" eaLnBrk="0" hangingPunct="0"/>
            <a:r>
              <a:rPr lang="es-ES_tradnl" sz="4800">
                <a:solidFill>
                  <a:schemeClr val="hlink"/>
                </a:solidFill>
                <a:latin typeface="Arial Rounded MT Bold" pitchFamily="34" charset="0"/>
              </a:rPr>
              <a:t>Reglas básicas para comunicar</a:t>
            </a:r>
          </a:p>
        </p:txBody>
      </p:sp>
      <p:grpSp>
        <p:nvGrpSpPr>
          <p:cNvPr id="253958" name="Group 6"/>
          <p:cNvGrpSpPr>
            <a:grpSpLocks/>
          </p:cNvGrpSpPr>
          <p:nvPr/>
        </p:nvGrpSpPr>
        <p:grpSpPr bwMode="auto">
          <a:xfrm>
            <a:off x="885825" y="3868738"/>
            <a:ext cx="11425238" cy="4506912"/>
            <a:chOff x="558" y="2437"/>
            <a:chExt cx="7197" cy="2839"/>
          </a:xfrm>
        </p:grpSpPr>
        <p:sp>
          <p:nvSpPr>
            <p:cNvPr id="253954" name="Rectangle 2"/>
            <p:cNvSpPr>
              <a:spLocks noChangeArrowheads="1"/>
            </p:cNvSpPr>
            <p:nvPr/>
          </p:nvSpPr>
          <p:spPr bwMode="gray">
            <a:xfrm rot="-183074">
              <a:off x="558" y="2437"/>
              <a:ext cx="6949" cy="2839"/>
            </a:xfrm>
            <a:prstGeom prst="rect">
              <a:avLst/>
            </a:prstGeom>
            <a:solidFill>
              <a:srgbClr val="000000">
                <a:alpha val="39999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53955" name="Rectangle 3"/>
            <p:cNvSpPr>
              <a:spLocks noChangeArrowheads="1"/>
            </p:cNvSpPr>
            <p:nvPr/>
          </p:nvSpPr>
          <p:spPr bwMode="gray">
            <a:xfrm>
              <a:off x="771" y="2464"/>
              <a:ext cx="6984" cy="2683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53957" name="Rectangle 5"/>
            <p:cNvSpPr>
              <a:spLocks noChangeArrowheads="1"/>
            </p:cNvSpPr>
            <p:nvPr/>
          </p:nvSpPr>
          <p:spPr bwMode="auto">
            <a:xfrm>
              <a:off x="1176" y="2890"/>
              <a:ext cx="6144" cy="178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marL="506413" indent="-506413" algn="just" defTabSz="1300163" eaLnBrk="0" hangingPunct="0">
                <a:spcBef>
                  <a:spcPct val="35000"/>
                </a:spcBef>
                <a:buFont typeface="Wingdings" pitchFamily="2" charset="2"/>
                <a:buChar char="§"/>
              </a:pPr>
              <a:r>
                <a:rPr lang="es-ES_tradnl" sz="2400" b="1">
                  <a:solidFill>
                    <a:srgbClr val="292929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Partir de lo conocido</a:t>
              </a:r>
              <a:r>
                <a:rPr lang="es-ES_tradnl" sz="2400">
                  <a:solidFill>
                    <a:srgbClr val="292929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 para el interlocutor</a:t>
              </a:r>
            </a:p>
            <a:p>
              <a:pPr marL="506413" indent="-506413" algn="just" defTabSz="1300163" eaLnBrk="0" hangingPunct="0">
                <a:spcBef>
                  <a:spcPct val="35000"/>
                </a:spcBef>
                <a:buFont typeface="Wingdings" pitchFamily="2" charset="2"/>
                <a:buChar char="§"/>
              </a:pPr>
              <a:r>
                <a:rPr lang="es-ES_tradnl" sz="2400" b="1">
                  <a:solidFill>
                    <a:srgbClr val="292929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Apoyarse</a:t>
              </a:r>
              <a:r>
                <a:rPr lang="es-ES_tradnl" sz="2400">
                  <a:solidFill>
                    <a:srgbClr val="292929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 en ejemplos, imágenes, analogías...</a:t>
              </a:r>
            </a:p>
            <a:p>
              <a:pPr marL="506413" indent="-506413" algn="just" defTabSz="1300163" eaLnBrk="0" hangingPunct="0">
                <a:spcBef>
                  <a:spcPct val="35000"/>
                </a:spcBef>
                <a:buFont typeface="Wingdings" pitchFamily="2" charset="2"/>
                <a:buChar char="§"/>
              </a:pPr>
              <a:r>
                <a:rPr lang="es-ES_tradnl" sz="2400">
                  <a:solidFill>
                    <a:srgbClr val="292929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Emplear un </a:t>
              </a:r>
              <a:r>
                <a:rPr lang="es-ES_tradnl" sz="2400" b="1">
                  <a:solidFill>
                    <a:srgbClr val="292929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lenguaje claro y conciso</a:t>
              </a:r>
            </a:p>
            <a:p>
              <a:pPr marL="506413" indent="-506413" algn="just" defTabSz="1300163" eaLnBrk="0" hangingPunct="0">
                <a:spcBef>
                  <a:spcPct val="35000"/>
                </a:spcBef>
                <a:buFont typeface="Wingdings" pitchFamily="2" charset="2"/>
                <a:buChar char="§"/>
              </a:pPr>
              <a:r>
                <a:rPr lang="es-ES_tradnl" sz="2400">
                  <a:solidFill>
                    <a:srgbClr val="292929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Determinar </a:t>
              </a:r>
              <a:r>
                <a:rPr lang="es-ES_tradnl" sz="2400" b="1">
                  <a:solidFill>
                    <a:srgbClr val="292929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lo esencial para el objetivo</a:t>
              </a:r>
              <a:r>
                <a:rPr lang="es-ES_tradnl" sz="2400">
                  <a:solidFill>
                    <a:srgbClr val="292929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 del interlocutor</a:t>
              </a:r>
            </a:p>
            <a:p>
              <a:pPr marL="506413" indent="-506413" algn="just" defTabSz="1300163" eaLnBrk="0" hangingPunct="0">
                <a:spcBef>
                  <a:spcPct val="35000"/>
                </a:spcBef>
                <a:buFont typeface="Wingdings" pitchFamily="2" charset="2"/>
                <a:buChar char="§"/>
              </a:pPr>
              <a:r>
                <a:rPr lang="es-ES_tradnl" sz="2400" b="1">
                  <a:solidFill>
                    <a:srgbClr val="292929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Facilitar la escucha</a:t>
              </a:r>
              <a:r>
                <a:rPr lang="es-ES_tradnl" sz="2400">
                  <a:solidFill>
                    <a:srgbClr val="292929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 (repetir, hacer síntesis..)</a:t>
              </a:r>
            </a:p>
            <a:p>
              <a:pPr marL="506413" indent="-506413" algn="just" defTabSz="1300163" eaLnBrk="0" hangingPunct="0">
                <a:spcBef>
                  <a:spcPct val="35000"/>
                </a:spcBef>
                <a:buFont typeface="Wingdings" pitchFamily="2" charset="2"/>
                <a:buChar char="§"/>
              </a:pPr>
              <a:r>
                <a:rPr lang="es-ES_tradnl" sz="2400" b="1">
                  <a:solidFill>
                    <a:srgbClr val="292929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Pensar en el feed-back</a:t>
              </a:r>
              <a:r>
                <a:rPr lang="es-ES_tradnl" sz="2400">
                  <a:solidFill>
                    <a:srgbClr val="292929"/>
                  </a:solidFill>
                  <a:latin typeface="Arial Bold" pitchFamily="-112" charset="0"/>
                  <a:ea typeface="Arial Unicode MS" pitchFamily="34" charset="-128"/>
                  <a:cs typeface="Arial Unicode MS" pitchFamily="34" charset="-128"/>
                </a:rPr>
                <a:t> verbal y no verbal, propio y del interlocutor</a:t>
              </a:r>
              <a:endParaRPr lang="es-ES" sz="2400">
                <a:solidFill>
                  <a:srgbClr val="292929"/>
                </a:solidFill>
                <a:latin typeface="Arial Bold" pitchFamily="-112" charset="0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ítulo y subtítulo">
  <a:themeElements>
    <a:clrScheme name="Título y subtítul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y subtítul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lnDef>
  </a:objectDefaults>
  <a:extraClrSchemeLst>
    <a:extraClrScheme>
      <a:clrScheme name="Título y subtítu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n blanco">
  <a:themeElements>
    <a:clrScheme name="En blan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n blanc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lnDef>
  </a:objectDefaults>
  <a:extraClrSchemeLst>
    <a:extraClrScheme>
      <a:clrScheme name="En blan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ítulo y viñetas (izquierda)">
  <a:themeElements>
    <a:clrScheme name="Título y viñetas (izquierda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y viñetas (izquierda)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lnDef>
  </a:objectDefaults>
  <a:extraClrSchemeLst>
    <a:extraClrScheme>
      <a:clrScheme name="Título y viñetas (izquierda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ítulo y viñetas (2 columnas)">
  <a:themeElements>
    <a:clrScheme name="Título y viñetas (2 columnas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y viñetas (2 columnas)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lnDef>
  </a:objectDefaults>
  <a:extraClrSchemeLst>
    <a:extraClrScheme>
      <a:clrScheme name="Título y viñetas (2 columnas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Título y viñetas (derecha)">
  <a:themeElements>
    <a:clrScheme name="Título y viñetas (derecha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y viñetas (derecha)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lnDef>
  </a:objectDefaults>
  <a:extraClrSchemeLst>
    <a:extraClrScheme>
      <a:clrScheme name="Título y viñetas (derecha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Título, viñetas y foto">
  <a:themeElements>
    <a:clrScheme name="Título, viñetas y f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, viñetas y fot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lnDef>
  </a:objectDefaults>
  <a:extraClrSchemeLst>
    <a:extraClrScheme>
      <a:clrScheme name="Título, viñetas y f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ítulo y viñetas">
  <a:themeElements>
    <a:clrScheme name="Título y viñeta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y viñeta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lnDef>
  </a:objectDefaults>
  <a:extraClrSchemeLst>
    <a:extraClrScheme>
      <a:clrScheme name="Título y viñeta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ítulo (centro)">
  <a:themeElements>
    <a:clrScheme name="Título (centro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(centro)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lnDef>
  </a:objectDefaults>
  <a:extraClrSchemeLst>
    <a:extraClrScheme>
      <a:clrScheme name="Título (centro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Viñetas">
  <a:themeElements>
    <a:clrScheme name="Viñeta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iñeta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lnDef>
  </a:objectDefaults>
  <a:extraClrSchemeLst>
    <a:extraClrScheme>
      <a:clrScheme name="Viñeta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Foto (horizontal)">
  <a:themeElements>
    <a:clrScheme name="Foto (horizontal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(horizontal)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lnDef>
  </a:objectDefaults>
  <a:extraClrSchemeLst>
    <a:extraClrScheme>
      <a:clrScheme name="Foto (horizontal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Foto (reflejo horizontal)">
  <a:themeElements>
    <a:clrScheme name="Foto (reflejo horizontal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(reflejo horizontal)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lnDef>
  </a:objectDefaults>
  <a:extraClrSchemeLst>
    <a:extraClrScheme>
      <a:clrScheme name="Foto (reflejo horizontal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Foto (vertical)">
  <a:themeElements>
    <a:clrScheme name="Foto (vertical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(vertical)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lnDef>
  </a:objectDefaults>
  <a:extraClrSchemeLst>
    <a:extraClrScheme>
      <a:clrScheme name="Foto (vertical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Foto (reflejo vertical)">
  <a:themeElements>
    <a:clrScheme name="Foto (reflejo vertical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(reflejo vertical)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lnDef>
  </a:objectDefaults>
  <a:extraClrSchemeLst>
    <a:extraClrScheme>
      <a:clrScheme name="Foto (reflejo vertical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ítulo (arriba)">
  <a:themeElements>
    <a:clrScheme name="Título (arriba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(arriba)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12" charset="0"/>
            <a:ea typeface="ヒラギノ角ゴ ProN W3" pitchFamily="-112" charset="-128"/>
            <a:cs typeface="ヒラギノ角ゴ ProN W3" pitchFamily="-112" charset="-128"/>
            <a:sym typeface="Gill Sans" pitchFamily="-112" charset="0"/>
          </a:defRPr>
        </a:defPPr>
      </a:lstStyle>
    </a:lnDef>
  </a:objectDefaults>
  <a:extraClrSchemeLst>
    <a:extraClrScheme>
      <a:clrScheme name="Título (arriba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Pages>0</Pages>
  <Words>1400</Words>
  <Characters>0</Characters>
  <Application>Microsoft Office PowerPoint</Application>
  <PresentationFormat>Personalizado</PresentationFormat>
  <Lines>0</Lines>
  <Paragraphs>257</Paragraphs>
  <Slides>33</Slides>
  <Notes>27</Notes>
  <HiddenSlides>0</HiddenSlides>
  <MMClips>0</MMClips>
  <ScaleCrop>false</ScaleCrop>
  <HeadingPairs>
    <vt:vector size="8" baseType="variant">
      <vt:variant>
        <vt:lpstr>Fuentes usadas</vt:lpstr>
      </vt:variant>
      <vt:variant>
        <vt:i4>14</vt:i4>
      </vt:variant>
      <vt:variant>
        <vt:lpstr>Tema</vt:lpstr>
      </vt:variant>
      <vt:variant>
        <vt:i4>14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62" baseType="lpstr">
      <vt:lpstr>Gill Sans</vt:lpstr>
      <vt:lpstr>ヒラギノ角ゴ ProN W3</vt:lpstr>
      <vt:lpstr>Arial</vt:lpstr>
      <vt:lpstr>Calibri</vt:lpstr>
      <vt:lpstr>Arial Rounded MT Bold</vt:lpstr>
      <vt:lpstr>Comic Sans MS</vt:lpstr>
      <vt:lpstr>Times New Roman</vt:lpstr>
      <vt:lpstr>Arial Bold</vt:lpstr>
      <vt:lpstr>Wingdings</vt:lpstr>
      <vt:lpstr>Monotype Sorts</vt:lpstr>
      <vt:lpstr>Arial Unicode MS</vt:lpstr>
      <vt:lpstr>MS Outlook</vt:lpstr>
      <vt:lpstr>Helvetica</vt:lpstr>
      <vt:lpstr>Wingdings 2</vt:lpstr>
      <vt:lpstr>Título y subtítulo</vt:lpstr>
      <vt:lpstr>Título y viñetas</vt:lpstr>
      <vt:lpstr>Título (centro)</vt:lpstr>
      <vt:lpstr>Viñetas</vt:lpstr>
      <vt:lpstr>Foto (horizontal)</vt:lpstr>
      <vt:lpstr>Foto (reflejo horizontal)</vt:lpstr>
      <vt:lpstr>Foto (vertical)</vt:lpstr>
      <vt:lpstr>Foto (reflejo vertical)</vt:lpstr>
      <vt:lpstr>Título (arriba)</vt:lpstr>
      <vt:lpstr>En blanco</vt:lpstr>
      <vt:lpstr>Título y viñetas (izquierda)</vt:lpstr>
      <vt:lpstr>Título y viñetas (2 columnas)</vt:lpstr>
      <vt:lpstr>Título y viñetas (derecha)</vt:lpstr>
      <vt:lpstr>Título, viñetas y foto</vt:lpstr>
      <vt:lpstr>Galería de imágenes de Microsoft</vt:lpstr>
      <vt:lpstr>Diapositiva 1</vt:lpstr>
      <vt:lpstr>Reglas del juego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Y recuerda 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/>
  <cp:keywords/>
  <dc:description/>
  <cp:lastModifiedBy>Emilio</cp:lastModifiedBy>
  <cp:revision>65</cp:revision>
  <dcterms:created xsi:type="dcterms:W3CDTF">2009-11-23T14:26:03Z</dcterms:created>
  <dcterms:modified xsi:type="dcterms:W3CDTF">2015-02-09T12:50:29Z</dcterms:modified>
</cp:coreProperties>
</file>